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5"/>
  </p:notesMasterIdLst>
  <p:handoutMasterIdLst>
    <p:handoutMasterId r:id="rId6"/>
  </p:handoutMasterIdLst>
  <p:sldIdLst>
    <p:sldId id="434" r:id="rId2"/>
    <p:sldId id="438" r:id="rId3"/>
    <p:sldId id="439" r:id="rId4"/>
  </p:sldIdLst>
  <p:sldSz cx="10691813" cy="7559675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519B97E8-6E29-4665-8EC3-36AC144CFF04}">
          <p14:sldIdLst>
            <p14:sldId id="434"/>
            <p14:sldId id="438"/>
            <p14:sldId id="43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72" userDrawn="1">
          <p15:clr>
            <a:srgbClr val="A4A3A4"/>
          </p15:clr>
        </p15:guide>
        <p15:guide id="2" pos="6520" userDrawn="1">
          <p15:clr>
            <a:srgbClr val="A4A3A4"/>
          </p15:clr>
        </p15:guide>
        <p15:guide id="3" pos="283" userDrawn="1">
          <p15:clr>
            <a:srgbClr val="A4A3A4"/>
          </p15:clr>
        </p15:guide>
        <p15:guide id="4" orient="horz" pos="4127" userDrawn="1">
          <p15:clr>
            <a:srgbClr val="A4A3A4"/>
          </p15:clr>
        </p15:guide>
        <p15:guide id="5" pos="4683" userDrawn="1">
          <p15:clr>
            <a:srgbClr val="A4A3A4"/>
          </p15:clr>
        </p15:guide>
        <p15:guide id="6" pos="2573" userDrawn="1">
          <p15:clr>
            <a:srgbClr val="A4A3A4"/>
          </p15:clr>
        </p15:guide>
        <p15:guide id="7" orient="horz" pos="2585" userDrawn="1">
          <p15:clr>
            <a:srgbClr val="A4A3A4"/>
          </p15:clr>
        </p15:guide>
        <p15:guide id="8" pos="1009" userDrawn="1">
          <p15:clr>
            <a:srgbClr val="A4A3A4"/>
          </p15:clr>
        </p15:guide>
        <p15:guide id="9" pos="3594" userDrawn="1">
          <p15:clr>
            <a:srgbClr val="A4A3A4"/>
          </p15:clr>
        </p15:guide>
        <p15:guide id="10" orient="horz" pos="10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A6A6A6"/>
    <a:srgbClr val="FF4261"/>
    <a:srgbClr val="DEDEDE"/>
    <a:srgbClr val="ECECEC"/>
    <a:srgbClr val="E0E0E0"/>
    <a:srgbClr val="FF4260"/>
    <a:srgbClr val="C7133E"/>
    <a:srgbClr val="C6133D"/>
    <a:srgbClr val="B4DF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39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-1170" y="-138"/>
      </p:cViewPr>
      <p:guideLst>
        <p:guide orient="horz" pos="272"/>
        <p:guide orient="horz" pos="4127"/>
        <p:guide orient="horz" pos="2585"/>
        <p:guide orient="horz" pos="1088"/>
        <p:guide pos="6520"/>
        <p:guide pos="283"/>
        <p:guide pos="4683"/>
        <p:guide pos="2573"/>
        <p:guide pos="1009"/>
        <p:guide pos="359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25" d="100"/>
          <a:sy n="125" d="100"/>
        </p:scale>
        <p:origin x="4860" y="64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4" y="8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57" y="8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57D708-BE44-4D6D-B28B-2280B1EC49E7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57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B91E9-A108-40EE-96A2-CDDCC8C6ED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5118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4" y="8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57" y="8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75F16-3461-4C02-99AE-569D53EB8F8F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239838"/>
            <a:ext cx="47402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201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57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D1ED4-E0F2-4E38-A4BC-CB1ED6F53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2418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D1ED4-E0F2-4E38-A4BC-CB1ED6F53BF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63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6477" y="1237197"/>
            <a:ext cx="8018860" cy="2631887"/>
          </a:xfrm>
        </p:spPr>
        <p:txBody>
          <a:bodyPr anchor="b"/>
          <a:lstStyle>
            <a:lvl1pPr algn="ctr">
              <a:defRPr sz="5262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105"/>
            </a:lvl1pPr>
            <a:lvl2pPr marL="400964" indent="0" algn="ctr">
              <a:buNone/>
              <a:defRPr sz="1754"/>
            </a:lvl2pPr>
            <a:lvl3pPr marL="801929" indent="0" algn="ctr">
              <a:buNone/>
              <a:defRPr sz="1579"/>
            </a:lvl3pPr>
            <a:lvl4pPr marL="1202893" indent="0" algn="ctr">
              <a:buNone/>
              <a:defRPr sz="1403"/>
            </a:lvl4pPr>
            <a:lvl5pPr marL="1603858" indent="0" algn="ctr">
              <a:buNone/>
              <a:defRPr sz="1403"/>
            </a:lvl5pPr>
            <a:lvl6pPr marL="2004822" indent="0" algn="ctr">
              <a:buNone/>
              <a:defRPr sz="1403"/>
            </a:lvl6pPr>
            <a:lvl7pPr marL="2405786" indent="0" algn="ctr">
              <a:buNone/>
              <a:defRPr sz="1403"/>
            </a:lvl7pPr>
            <a:lvl8pPr marL="2806751" indent="0" algn="ctr">
              <a:buNone/>
              <a:defRPr sz="1403"/>
            </a:lvl8pPr>
            <a:lvl9pPr marL="3207715" indent="0" algn="ctr">
              <a:buNone/>
              <a:defRPr sz="1403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33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102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35062" y="402483"/>
            <a:ext cx="6782619" cy="6406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973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963" y="5658652"/>
            <a:ext cx="1943227" cy="19317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675" y="47869"/>
            <a:ext cx="9116321" cy="571500"/>
          </a:xfrm>
        </p:spPr>
        <p:txBody>
          <a:bodyPr>
            <a:normAutofit/>
          </a:bodyPr>
          <a:lstStyle>
            <a:lvl1pPr>
              <a:defRPr sz="2600" b="1"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38862" y="7071505"/>
            <a:ext cx="1070963" cy="402483"/>
          </a:xfrm>
        </p:spPr>
        <p:txBody>
          <a:bodyPr/>
          <a:lstStyle>
            <a:lvl1pPr>
              <a:defRPr sz="1800" b="1">
                <a:solidFill>
                  <a:srgbClr val="FF4261"/>
                </a:solidFill>
                <a:latin typeface="Century Gothic" panose="020B0502020202020204" pitchFamily="34" charset="0"/>
              </a:defRPr>
            </a:lvl1pPr>
          </a:lstStyle>
          <a:p>
            <a:fld id="{E21785C7-C351-41E7-B980-15C53B7CAA9F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708" y="195646"/>
            <a:ext cx="547761" cy="659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7531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38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"/>
            <a:ext cx="10691813" cy="7559529"/>
          </a:xfrm>
          <a:prstGeom prst="rect">
            <a:avLst/>
          </a:prstGeom>
        </p:spPr>
      </p:pic>
      <p:sp>
        <p:nvSpPr>
          <p:cNvPr id="15" name="РАЗВИТИЕ МАЛОГО И СРЕДНЕГО…"/>
          <p:cNvSpPr txBox="1"/>
          <p:nvPr userDrawn="1"/>
        </p:nvSpPr>
        <p:spPr>
          <a:xfrm>
            <a:off x="361324" y="7131717"/>
            <a:ext cx="1446958" cy="335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1322" tIns="31322" rIns="31322" bIns="31322">
            <a:normAutofit fontScale="92500" lnSpcReduction="10000"/>
          </a:bodyPr>
          <a:lstStyle/>
          <a:p>
            <a:pPr defTabSz="362475">
              <a:defRPr sz="2904" b="1">
                <a:solidFill>
                  <a:srgbClr val="0628A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2000" b="0" dirty="0">
                <a:solidFill>
                  <a:srgbClr val="FF4261"/>
                </a:solidFill>
                <a:latin typeface="Century Gothic" panose="020B0502020202020204" pitchFamily="34" charset="0"/>
              </a:rPr>
              <a:t>202</a:t>
            </a:r>
            <a:r>
              <a:rPr lang="en-US" sz="2000" b="0" dirty="0">
                <a:solidFill>
                  <a:srgbClr val="FF4261"/>
                </a:solidFill>
                <a:latin typeface="Century Gothic" panose="020B0502020202020204" pitchFamily="34" charset="0"/>
              </a:rPr>
              <a:t>2</a:t>
            </a:r>
            <a:endParaRPr sz="2000" b="0" dirty="0">
              <a:solidFill>
                <a:srgbClr val="FF426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293402" y="1230923"/>
            <a:ext cx="7806268" cy="3065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FF426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58731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26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" y="2"/>
            <a:ext cx="10690495" cy="7559675"/>
          </a:xfrm>
          <a:prstGeom prst="rect">
            <a:avLst/>
          </a:prstGeom>
        </p:spPr>
      </p:pic>
      <p:sp>
        <p:nvSpPr>
          <p:cNvPr id="13" name="РАЗВИТИЕ МАЛОГО И СРЕДНЕГО…"/>
          <p:cNvSpPr txBox="1"/>
          <p:nvPr userDrawn="1"/>
        </p:nvSpPr>
        <p:spPr>
          <a:xfrm>
            <a:off x="329469" y="6553059"/>
            <a:ext cx="1446958" cy="4262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1322" tIns="31322" rIns="31322" bIns="31322">
            <a:normAutofit/>
          </a:bodyPr>
          <a:lstStyle/>
          <a:p>
            <a:pPr defTabSz="362475">
              <a:defRPr sz="2904" b="1">
                <a:solidFill>
                  <a:srgbClr val="0628A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2022</a:t>
            </a:r>
            <a:endParaRPr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262630" y="446445"/>
            <a:ext cx="7806268" cy="3894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60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14597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238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809" y="47870"/>
            <a:ext cx="9529559" cy="571500"/>
          </a:xfrm>
        </p:spPr>
        <p:txBody>
          <a:bodyPr>
            <a:normAutofit/>
          </a:bodyPr>
          <a:lstStyle>
            <a:lvl1pPr>
              <a:defRPr sz="2600" b="1"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38862" y="7071505"/>
            <a:ext cx="1070963" cy="402483"/>
          </a:xfrm>
        </p:spPr>
        <p:txBody>
          <a:bodyPr/>
          <a:lstStyle>
            <a:lvl1pPr>
              <a:defRPr sz="1800" b="1">
                <a:solidFill>
                  <a:srgbClr val="FF4261"/>
                </a:solidFill>
                <a:latin typeface="Century Gothic" panose="020B0502020202020204" pitchFamily="34" charset="0"/>
              </a:defRPr>
            </a:lvl1pPr>
          </a:lstStyle>
          <a:p>
            <a:fld id="{E21785C7-C351-41E7-B980-15C53B7CAA9F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708" y="195646"/>
            <a:ext cx="547761" cy="659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63404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381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903160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38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21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9493" y="1884670"/>
            <a:ext cx="9221689" cy="3144614"/>
          </a:xfrm>
        </p:spPr>
        <p:txBody>
          <a:bodyPr anchor="b"/>
          <a:lstStyle>
            <a:lvl1pPr>
              <a:defRPr sz="5262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9493" y="5059034"/>
            <a:ext cx="9221689" cy="1653678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1pPr>
            <a:lvl2pPr marL="400964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1929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2893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3858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4822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5786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675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7715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641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718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455" y="402483"/>
            <a:ext cx="9221689" cy="14611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6455" y="1853171"/>
            <a:ext cx="4523138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36455" y="2761381"/>
            <a:ext cx="4523138" cy="40615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12730" y="1853171"/>
            <a:ext cx="4545413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12730" y="2761381"/>
            <a:ext cx="4545413" cy="40615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488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30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045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2806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45413" y="1088454"/>
            <a:ext cx="5412730" cy="5372269"/>
          </a:xfrm>
        </p:spPr>
        <p:txBody>
          <a:bodyPr/>
          <a:lstStyle>
            <a:lvl1pPr>
              <a:defRPr sz="2806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403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93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2806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45413" y="1088454"/>
            <a:ext cx="5412730" cy="5372269"/>
          </a:xfrm>
        </p:spPr>
        <p:txBody>
          <a:bodyPr/>
          <a:lstStyle>
            <a:lvl1pPr marL="0" indent="0">
              <a:buNone/>
              <a:defRPr sz="2806"/>
            </a:lvl1pPr>
            <a:lvl2pPr marL="400964" indent="0">
              <a:buNone/>
              <a:defRPr sz="2456"/>
            </a:lvl2pPr>
            <a:lvl3pPr marL="801929" indent="0">
              <a:buNone/>
              <a:defRPr sz="2105"/>
            </a:lvl3pPr>
            <a:lvl4pPr marL="1202893" indent="0">
              <a:buNone/>
              <a:defRPr sz="1754"/>
            </a:lvl4pPr>
            <a:lvl5pPr marL="1603858" indent="0">
              <a:buNone/>
              <a:defRPr sz="1754"/>
            </a:lvl5pPr>
            <a:lvl6pPr marL="2004822" indent="0">
              <a:buNone/>
              <a:defRPr sz="1754"/>
            </a:lvl6pPr>
            <a:lvl7pPr marL="2405786" indent="0">
              <a:buNone/>
              <a:defRPr sz="1754"/>
            </a:lvl7pPr>
            <a:lvl8pPr marL="2806751" indent="0">
              <a:buNone/>
              <a:defRPr sz="1754"/>
            </a:lvl8pPr>
            <a:lvl9pPr marL="3207715" indent="0">
              <a:buNone/>
              <a:defRPr sz="1754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403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733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5062" y="402483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35062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41663" y="7006699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551093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785C7-C351-41E7-B980-15C53B7CA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297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5" r:id="rId12"/>
    <p:sldLayoutId id="2147483661" r:id="rId13"/>
    <p:sldLayoutId id="2147483675" r:id="rId14"/>
    <p:sldLayoutId id="2147483676" r:id="rId15"/>
    <p:sldLayoutId id="2147483677" r:id="rId16"/>
  </p:sldLayoutIdLst>
  <p:hf hdr="0" dt="0"/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6FCD0024-C488-4830-970F-D17892B4200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64301" y="67570"/>
            <a:ext cx="9345914" cy="416815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>
                <a:solidFill>
                  <a:srgbClr val="C00000"/>
                </a:solidFill>
              </a:rPr>
              <a:t>Льготное </a:t>
            </a:r>
            <a:r>
              <a:rPr lang="ru-RU" sz="3000" b="1" dirty="0" smtClean="0">
                <a:solidFill>
                  <a:srgbClr val="C00000"/>
                </a:solidFill>
              </a:rPr>
              <a:t>кредитование</a:t>
            </a:r>
            <a:endParaRPr lang="ru-RU" sz="3000" b="1" dirty="0">
              <a:solidFill>
                <a:srgbClr val="C00000"/>
              </a:solidFill>
            </a:endParaRPr>
          </a:p>
        </p:txBody>
      </p:sp>
      <p:sp>
        <p:nvSpPr>
          <p:cNvPr id="24" name="object 41">
            <a:extLst>
              <a:ext uri="{FF2B5EF4-FFF2-40B4-BE49-F238E27FC236}">
                <a16:creationId xmlns:a16="http://schemas.microsoft.com/office/drawing/2014/main" xmlns="" id="{1A09C881-4FE8-4F71-A734-D27E03055F7A}"/>
              </a:ext>
            </a:extLst>
          </p:cNvPr>
          <p:cNvSpPr txBox="1"/>
          <p:nvPr/>
        </p:nvSpPr>
        <p:spPr>
          <a:xfrm>
            <a:off x="1231017" y="433052"/>
            <a:ext cx="4463962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45"/>
              </a:spcBef>
              <a:tabLst>
                <a:tab pos="282575" algn="l"/>
              </a:tabLst>
            </a:pPr>
            <a:r>
              <a:rPr lang="ru-RU" sz="2000" b="1" dirty="0">
                <a:solidFill>
                  <a:srgbClr val="C00000"/>
                </a:solidFill>
                <a:latin typeface="Century Gothic" panose="020B0502020202020204" pitchFamily="34" charset="0"/>
                <a:cs typeface="Cera PRO"/>
              </a:rPr>
              <a:t>Федеральные меры </a:t>
            </a:r>
            <a:endParaRPr lang="ru-RU" sz="800" dirty="0">
              <a:solidFill>
                <a:srgbClr val="C00000"/>
              </a:solidFill>
              <a:latin typeface="Century Gothic" panose="020B0502020202020204" pitchFamily="34" charset="0"/>
              <a:cs typeface="Cera PRO"/>
            </a:endParaRPr>
          </a:p>
        </p:txBody>
      </p:sp>
      <p:pic>
        <p:nvPicPr>
          <p:cNvPr id="46" name="Рисунок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09" y="351076"/>
            <a:ext cx="500400" cy="500400"/>
          </a:xfrm>
          <a:prstGeom prst="rect">
            <a:avLst/>
          </a:prstGeom>
        </p:spPr>
      </p:pic>
      <p:sp>
        <p:nvSpPr>
          <p:cNvPr id="28" name="Прямоугольник 27"/>
          <p:cNvSpPr/>
          <p:nvPr/>
        </p:nvSpPr>
        <p:spPr>
          <a:xfrm>
            <a:off x="6307117" y="2130641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endParaRPr lang="en-US" sz="1000" dirty="0">
              <a:latin typeface="Century Gothic" panose="020B0502020202020204" pitchFamily="34" charset="0"/>
            </a:endParaRPr>
          </a:p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63" name="Скругленный прямоугольник 6">
            <a:extLst>
              <a:ext uri="{FF2B5EF4-FFF2-40B4-BE49-F238E27FC236}">
                <a16:creationId xmlns:a16="http://schemas.microsoft.com/office/drawing/2014/main" xmlns="" id="{1384F26C-B7CD-4975-A85F-B6B13707AD09}"/>
              </a:ext>
            </a:extLst>
          </p:cNvPr>
          <p:cNvSpPr/>
          <p:nvPr/>
        </p:nvSpPr>
        <p:spPr>
          <a:xfrm>
            <a:off x="4672715" y="1006028"/>
            <a:ext cx="5879745" cy="2281219"/>
          </a:xfrm>
          <a:prstGeom prst="roundRect">
            <a:avLst>
              <a:gd name="adj" fmla="val 10853"/>
            </a:avLst>
          </a:prstGeom>
          <a:noFill/>
          <a:ln w="22225">
            <a:solidFill>
              <a:srgbClr val="FF42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99">
              <a:solidFill>
                <a:schemeClr val="bg1"/>
              </a:solidFill>
            </a:endParaRPr>
          </a:p>
        </p:txBody>
      </p: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xmlns="" id="{2784047C-71D4-4052-9F4C-9CE19B8567CA}"/>
              </a:ext>
            </a:extLst>
          </p:cNvPr>
          <p:cNvGrpSpPr/>
          <p:nvPr/>
        </p:nvGrpSpPr>
        <p:grpSpPr>
          <a:xfrm>
            <a:off x="6842626" y="849867"/>
            <a:ext cx="1539922" cy="461665"/>
            <a:chOff x="1552478" y="1555531"/>
            <a:chExt cx="1539922" cy="461665"/>
          </a:xfrm>
        </p:grpSpPr>
        <p:sp>
          <p:nvSpPr>
            <p:cNvPr id="67" name="Прямоугольник 66">
              <a:extLst>
                <a:ext uri="{FF2B5EF4-FFF2-40B4-BE49-F238E27FC236}">
                  <a16:creationId xmlns:a16="http://schemas.microsoft.com/office/drawing/2014/main" xmlns="" id="{9433B59F-0C36-4A9B-86ED-599DB4310423}"/>
                </a:ext>
              </a:extLst>
            </p:cNvPr>
            <p:cNvSpPr/>
            <p:nvPr/>
          </p:nvSpPr>
          <p:spPr>
            <a:xfrm>
              <a:off x="1554755" y="1573447"/>
              <a:ext cx="1537645" cy="232012"/>
            </a:xfrm>
            <a:prstGeom prst="rect">
              <a:avLst/>
            </a:prstGeom>
            <a:solidFill>
              <a:srgbClr val="FF42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xmlns="" id="{03EEE218-E175-4CB7-A7BB-DDAF6D6A9170}"/>
                </a:ext>
              </a:extLst>
            </p:cNvPr>
            <p:cNvSpPr txBox="1"/>
            <p:nvPr/>
          </p:nvSpPr>
          <p:spPr>
            <a:xfrm>
              <a:off x="1552478" y="1555531"/>
              <a:ext cx="15331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FF4160"/>
                </a:buClr>
              </a:pPr>
              <a:r>
                <a:rPr lang="ru-RU" sz="1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ПРОГРАММА 2</a:t>
              </a:r>
              <a:endParaRPr lang="ru-RU" sz="1200" b="1" dirty="0" smtClean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>
                <a:buClr>
                  <a:srgbClr val="FF4160"/>
                </a:buClr>
              </a:pPr>
              <a:endParaRPr lang="ru-RU" sz="12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84" name="Прямоугольник 83">
            <a:extLst>
              <a:ext uri="{FF2B5EF4-FFF2-40B4-BE49-F238E27FC236}">
                <a16:creationId xmlns:a16="http://schemas.microsoft.com/office/drawing/2014/main" xmlns="" id="{FE249BA5-DE0E-4872-9253-EC06E2767CFC}"/>
              </a:ext>
            </a:extLst>
          </p:cNvPr>
          <p:cNvSpPr/>
          <p:nvPr/>
        </p:nvSpPr>
        <p:spPr>
          <a:xfrm>
            <a:off x="4847971" y="1611789"/>
            <a:ext cx="5523532" cy="1698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100" b="1" u="sng" dirty="0">
                <a:solidFill>
                  <a:srgbClr val="FF4260"/>
                </a:solidFill>
                <a:latin typeface="Century Gothic" panose="020B0502020202020204" pitchFamily="34" charset="0"/>
              </a:rPr>
              <a:t>о</a:t>
            </a:r>
            <a:r>
              <a:rPr lang="ru-RU" sz="1100" b="1" u="sng" dirty="0" smtClean="0">
                <a:solidFill>
                  <a:srgbClr val="FF4260"/>
                </a:solidFill>
                <a:latin typeface="Century Gothic" panose="020B0502020202020204" pitchFamily="34" charset="0"/>
              </a:rPr>
              <a:t>брабатывающее производство, </a:t>
            </a:r>
            <a:r>
              <a:rPr lang="ru-RU" sz="1100" b="1" u="sng" dirty="0">
                <a:solidFill>
                  <a:srgbClr val="FF4260"/>
                </a:solidFill>
                <a:latin typeface="Century Gothic" panose="020B0502020202020204" pitchFamily="34" charset="0"/>
              </a:rPr>
              <a:t>л</a:t>
            </a:r>
            <a:r>
              <a:rPr lang="ru-RU" sz="1100" b="1" u="sng" dirty="0" smtClean="0">
                <a:solidFill>
                  <a:srgbClr val="FF4260"/>
                </a:solidFill>
                <a:latin typeface="Century Gothic" panose="020B0502020202020204" pitchFamily="34" charset="0"/>
              </a:rPr>
              <a:t>огистика, переработка сельхозпродукции, гостиничный бизнес</a:t>
            </a:r>
          </a:p>
          <a:p>
            <a:pPr algn="ctr">
              <a:lnSpc>
                <a:spcPct val="90000"/>
              </a:lnSpc>
            </a:pPr>
            <a:endParaRPr lang="ru-RU" sz="1000" b="1" u="sng" dirty="0">
              <a:solidFill>
                <a:srgbClr val="FF42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1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М</a:t>
            </a:r>
            <a:r>
              <a:rPr lang="ru-RU" sz="1100" b="1" dirty="0" smtClean="0">
                <a:solidFill>
                  <a:srgbClr val="FF4260"/>
                </a:solidFill>
                <a:latin typeface="Century Gothic" panose="020B0502020202020204" pitchFamily="34" charset="0"/>
              </a:rPr>
              <a:t>акс  </a:t>
            </a:r>
            <a:r>
              <a:rPr lang="ru-RU" sz="11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размер кредита </a:t>
            </a:r>
            <a:r>
              <a:rPr lang="ru-RU" sz="1100" dirty="0" smtClean="0">
                <a:latin typeface="Century Gothic" panose="020B0502020202020204" pitchFamily="34" charset="0"/>
              </a:rPr>
              <a:t>- </a:t>
            </a:r>
            <a:r>
              <a:rPr lang="ru-RU" sz="1000" dirty="0">
                <a:latin typeface="Century Gothic" panose="020B0502020202020204" pitchFamily="34" charset="0"/>
              </a:rPr>
              <a:t>от 50 млн до 1 млрд </a:t>
            </a:r>
            <a:endParaRPr lang="ru-RU" sz="1000" dirty="0" smtClean="0"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1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Ставка по кредиту </a:t>
            </a:r>
            <a:r>
              <a:rPr lang="ru-RU" sz="1000" dirty="0">
                <a:latin typeface="Century Gothic" panose="020B0502020202020204" pitchFamily="34" charset="0"/>
              </a:rPr>
              <a:t>– до </a:t>
            </a:r>
            <a:r>
              <a:rPr lang="ru-RU" sz="1000" dirty="0" smtClean="0">
                <a:latin typeface="Century Gothic" panose="020B0502020202020204" pitchFamily="34" charset="0"/>
              </a:rPr>
              <a:t>4% </a:t>
            </a:r>
            <a:r>
              <a:rPr lang="ru-RU" sz="1000" dirty="0">
                <a:latin typeface="Century Gothic" panose="020B0502020202020204" pitchFamily="34" charset="0"/>
              </a:rPr>
              <a:t>- для малого и </a:t>
            </a:r>
            <a:r>
              <a:rPr lang="ru-RU" sz="1000" dirty="0" err="1">
                <a:latin typeface="Century Gothic" panose="020B0502020202020204" pitchFamily="34" charset="0"/>
              </a:rPr>
              <a:t>микробизнеса</a:t>
            </a:r>
            <a:r>
              <a:rPr lang="ru-RU" sz="1000" dirty="0">
                <a:latin typeface="Century Gothic" panose="020B0502020202020204" pitchFamily="34" charset="0"/>
              </a:rPr>
              <a:t>, до </a:t>
            </a:r>
            <a:r>
              <a:rPr lang="ru-RU" sz="1000" dirty="0" smtClean="0">
                <a:latin typeface="Century Gothic" panose="020B0502020202020204" pitchFamily="34" charset="0"/>
              </a:rPr>
              <a:t>2,5% </a:t>
            </a:r>
            <a:r>
              <a:rPr lang="ru-RU" sz="1000" dirty="0">
                <a:latin typeface="Century Gothic" panose="020B0502020202020204" pitchFamily="34" charset="0"/>
              </a:rPr>
              <a:t>- для среднего бизнеса</a:t>
            </a:r>
          </a:p>
          <a:p>
            <a:pPr>
              <a:lnSpc>
                <a:spcPct val="90000"/>
              </a:lnSpc>
            </a:pPr>
            <a:r>
              <a:rPr lang="ru-RU" sz="1100" b="1" dirty="0" smtClean="0">
                <a:solidFill>
                  <a:srgbClr val="FF4260"/>
                </a:solidFill>
                <a:latin typeface="Century Gothic" panose="020B0502020202020204" pitchFamily="34" charset="0"/>
              </a:rPr>
              <a:t>Срок субсидирования </a:t>
            </a:r>
            <a:r>
              <a:rPr lang="ru-RU" sz="1000" dirty="0">
                <a:latin typeface="Century Gothic" panose="020B0502020202020204" pitchFamily="34" charset="0"/>
              </a:rPr>
              <a:t>– до 10 лет, из </a:t>
            </a:r>
            <a:r>
              <a:rPr lang="ru-RU" sz="1100" dirty="0"/>
              <a:t>них</a:t>
            </a:r>
            <a:r>
              <a:rPr lang="ru-RU" sz="1000" dirty="0">
                <a:latin typeface="Century Gothic" panose="020B0502020202020204" pitchFamily="34" charset="0"/>
              </a:rPr>
              <a:t> льготный период – 5 лет. В течение первых 3 лет ставки 3-4,5%, затем 2 года ставка Программы «1764», действующая на момент подписания договора.</a:t>
            </a:r>
          </a:p>
          <a:p>
            <a:pPr>
              <a:lnSpc>
                <a:spcPct val="90000"/>
              </a:lnSpc>
            </a:pPr>
            <a:r>
              <a:rPr lang="ru-RU" sz="1100" b="1" dirty="0" smtClean="0">
                <a:solidFill>
                  <a:srgbClr val="FF4260"/>
                </a:solidFill>
                <a:latin typeface="Century Gothic" panose="020B0502020202020204" pitchFamily="34" charset="0"/>
              </a:rPr>
              <a:t>Цели –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000" dirty="0" smtClean="0">
                <a:latin typeface="Century Gothic" panose="020B0502020202020204" pitchFamily="34" charset="0"/>
              </a:rPr>
              <a:t>инвестиционные</a:t>
            </a:r>
            <a:r>
              <a:rPr lang="ru-RU" sz="1000" dirty="0">
                <a:latin typeface="Century Gothic" panose="020B0502020202020204" pitchFamily="34" charset="0"/>
              </a:rPr>
              <a:t> </a:t>
            </a:r>
            <a:r>
              <a:rPr lang="ru-RU" sz="1000" dirty="0" smtClean="0">
                <a:latin typeface="Century Gothic" panose="020B0502020202020204" pitchFamily="34" charset="0"/>
              </a:rPr>
              <a:t>(закупка оборудования, капитальный ремонт производственных помещений или запуск новых производств</a:t>
            </a:r>
            <a:endParaRPr lang="ru-RU" sz="1000" dirty="0">
              <a:latin typeface="Century Gothic" panose="020B0502020202020204" pitchFamily="34" charset="0"/>
            </a:endParaRPr>
          </a:p>
        </p:txBody>
      </p:sp>
      <p:sp>
        <p:nvSpPr>
          <p:cNvPr id="85" name="Прямоугольник 84">
            <a:extLst>
              <a:ext uri="{FF2B5EF4-FFF2-40B4-BE49-F238E27FC236}">
                <a16:creationId xmlns:a16="http://schemas.microsoft.com/office/drawing/2014/main" xmlns="" id="{AB3BEE7D-42F6-482E-B958-5E0A8D826212}"/>
              </a:ext>
            </a:extLst>
          </p:cNvPr>
          <p:cNvSpPr/>
          <p:nvPr/>
        </p:nvSpPr>
        <p:spPr>
          <a:xfrm>
            <a:off x="5101468" y="1156019"/>
            <a:ext cx="34842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ru-RU" sz="1000" b="1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ИНВЕСТИЦИОННОЕ КРЕДИТОВАНИЕ </a:t>
            </a:r>
            <a:endParaRPr lang="ru-RU" sz="1000" i="1" dirty="0" smtClean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>
              <a:lnSpc>
                <a:spcPct val="90000"/>
              </a:lnSpc>
            </a:pPr>
            <a:r>
              <a:rPr lang="ru-RU" sz="1000" i="1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совмещение двух программ – «ПСК» и «1764»</a:t>
            </a:r>
            <a:endParaRPr lang="ru-RU" sz="10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48" name="Группа 47">
            <a:extLst>
              <a:ext uri="{FF2B5EF4-FFF2-40B4-BE49-F238E27FC236}">
                <a16:creationId xmlns:a16="http://schemas.microsoft.com/office/drawing/2014/main" xmlns="" id="{7751449E-7473-4A3D-A1A7-A6B9483F3A0D}"/>
              </a:ext>
            </a:extLst>
          </p:cNvPr>
          <p:cNvGrpSpPr/>
          <p:nvPr/>
        </p:nvGrpSpPr>
        <p:grpSpPr>
          <a:xfrm>
            <a:off x="9655476" y="1200502"/>
            <a:ext cx="806506" cy="729177"/>
            <a:chOff x="3089464" y="5875975"/>
            <a:chExt cx="1021433" cy="864847"/>
          </a:xfrm>
        </p:grpSpPr>
        <p:pic>
          <p:nvPicPr>
            <p:cNvPr id="49" name="Рисунок 48">
              <a:extLst>
                <a:ext uri="{FF2B5EF4-FFF2-40B4-BE49-F238E27FC236}">
                  <a16:creationId xmlns:a16="http://schemas.microsoft.com/office/drawing/2014/main" xmlns="" id="{6F0DAEB6-CAE8-4C74-BE74-2B8E2C15482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6671"/>
            <a:stretch/>
          </p:blipFill>
          <p:spPr>
            <a:xfrm>
              <a:off x="3140693" y="5875975"/>
              <a:ext cx="918974" cy="581975"/>
            </a:xfrm>
            <a:prstGeom prst="rect">
              <a:avLst/>
            </a:prstGeom>
          </p:spPr>
        </p:pic>
        <p:sp>
          <p:nvSpPr>
            <p:cNvPr id="50" name="Прямоугольник 49">
              <a:extLst>
                <a:ext uri="{FF2B5EF4-FFF2-40B4-BE49-F238E27FC236}">
                  <a16:creationId xmlns:a16="http://schemas.microsoft.com/office/drawing/2014/main" xmlns="" id="{471E9BF9-9C58-42A6-BB8D-78760898851F}"/>
                </a:ext>
              </a:extLst>
            </p:cNvPr>
            <p:cNvSpPr/>
            <p:nvPr/>
          </p:nvSpPr>
          <p:spPr>
            <a:xfrm>
              <a:off x="3089464" y="6417657"/>
              <a:ext cx="1021433" cy="3231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500" dirty="0">
                  <a:latin typeface="Century Gothic" panose="020B0502020202020204" pitchFamily="34" charset="0"/>
                </a:rPr>
                <a:t>Министерство </a:t>
              </a:r>
              <a:br>
                <a:rPr lang="ru-RU" sz="500" dirty="0">
                  <a:latin typeface="Century Gothic" panose="020B0502020202020204" pitchFamily="34" charset="0"/>
                </a:rPr>
              </a:br>
              <a:r>
                <a:rPr lang="ru-RU" sz="500" dirty="0">
                  <a:latin typeface="Century Gothic" panose="020B0502020202020204" pitchFamily="34" charset="0"/>
                </a:rPr>
                <a:t>экономического развития</a:t>
              </a:r>
              <a:br>
                <a:rPr lang="ru-RU" sz="500" dirty="0">
                  <a:latin typeface="Century Gothic" panose="020B0502020202020204" pitchFamily="34" charset="0"/>
                </a:rPr>
              </a:br>
              <a:r>
                <a:rPr lang="ru-RU" sz="500" dirty="0">
                  <a:latin typeface="Century Gothic" panose="020B0502020202020204" pitchFamily="34" charset="0"/>
                </a:rPr>
                <a:t>Российской Федерации</a:t>
              </a:r>
              <a:endParaRPr lang="ru-RU" sz="500" dirty="0"/>
            </a:p>
          </p:txBody>
        </p:sp>
      </p:grpSp>
      <p:sp>
        <p:nvSpPr>
          <p:cNvPr id="51" name="Прямоугольник 50"/>
          <p:cNvSpPr/>
          <p:nvPr/>
        </p:nvSpPr>
        <p:spPr>
          <a:xfrm>
            <a:off x="790143" y="2092214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endParaRPr lang="en-US" sz="1000" dirty="0">
              <a:latin typeface="Century Gothic" panose="020B0502020202020204" pitchFamily="34" charset="0"/>
            </a:endParaRPr>
          </a:p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52" name="Скругленный прямоугольник 6">
            <a:extLst>
              <a:ext uri="{FF2B5EF4-FFF2-40B4-BE49-F238E27FC236}">
                <a16:creationId xmlns:a16="http://schemas.microsoft.com/office/drawing/2014/main" xmlns="" id="{1384F26C-B7CD-4975-A85F-B6B13707AD09}"/>
              </a:ext>
            </a:extLst>
          </p:cNvPr>
          <p:cNvSpPr/>
          <p:nvPr/>
        </p:nvSpPr>
        <p:spPr>
          <a:xfrm>
            <a:off x="481483" y="903716"/>
            <a:ext cx="3538503" cy="4401996"/>
          </a:xfrm>
          <a:prstGeom prst="roundRect">
            <a:avLst>
              <a:gd name="adj" fmla="val 10853"/>
            </a:avLst>
          </a:prstGeom>
          <a:noFill/>
          <a:ln w="22225">
            <a:solidFill>
              <a:srgbClr val="FF42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99">
              <a:solidFill>
                <a:schemeClr val="bg1"/>
              </a:solidFill>
            </a:endParaRPr>
          </a:p>
        </p:txBody>
      </p:sp>
      <p:grpSp>
        <p:nvGrpSpPr>
          <p:cNvPr id="53" name="Группа 52">
            <a:extLst>
              <a:ext uri="{FF2B5EF4-FFF2-40B4-BE49-F238E27FC236}">
                <a16:creationId xmlns:a16="http://schemas.microsoft.com/office/drawing/2014/main" xmlns="" id="{2784047C-71D4-4052-9F4C-9CE19B8567CA}"/>
              </a:ext>
            </a:extLst>
          </p:cNvPr>
          <p:cNvGrpSpPr/>
          <p:nvPr/>
        </p:nvGrpSpPr>
        <p:grpSpPr>
          <a:xfrm>
            <a:off x="1404305" y="741852"/>
            <a:ext cx="1539922" cy="276999"/>
            <a:chOff x="1552478" y="1555531"/>
            <a:chExt cx="1539922" cy="276999"/>
          </a:xfrm>
        </p:grpSpPr>
        <p:sp>
          <p:nvSpPr>
            <p:cNvPr id="54" name="Прямоугольник 53">
              <a:extLst>
                <a:ext uri="{FF2B5EF4-FFF2-40B4-BE49-F238E27FC236}">
                  <a16:creationId xmlns:a16="http://schemas.microsoft.com/office/drawing/2014/main" xmlns="" id="{9433B59F-0C36-4A9B-86ED-599DB4310423}"/>
                </a:ext>
              </a:extLst>
            </p:cNvPr>
            <p:cNvSpPr/>
            <p:nvPr/>
          </p:nvSpPr>
          <p:spPr>
            <a:xfrm>
              <a:off x="1554755" y="1573447"/>
              <a:ext cx="1537645" cy="232012"/>
            </a:xfrm>
            <a:prstGeom prst="rect">
              <a:avLst/>
            </a:prstGeom>
            <a:solidFill>
              <a:srgbClr val="FF42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xmlns="" id="{03EEE218-E175-4CB7-A7BB-DDAF6D6A9170}"/>
                </a:ext>
              </a:extLst>
            </p:cNvPr>
            <p:cNvSpPr txBox="1"/>
            <p:nvPr/>
          </p:nvSpPr>
          <p:spPr>
            <a:xfrm>
              <a:off x="1552478" y="1555531"/>
              <a:ext cx="15331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FF4160"/>
                </a:buClr>
              </a:pPr>
              <a:r>
                <a:rPr lang="ru-RU" sz="1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ПРОГРАММА </a:t>
              </a:r>
              <a:r>
                <a:rPr lang="ru-RU" sz="12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  <a:endParaRPr lang="ru-RU" sz="12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xmlns="" id="{FE249BA5-DE0E-4872-9253-EC06E2767CFC}"/>
              </a:ext>
            </a:extLst>
          </p:cNvPr>
          <p:cNvSpPr/>
          <p:nvPr/>
        </p:nvSpPr>
        <p:spPr>
          <a:xfrm>
            <a:off x="534936" y="1295549"/>
            <a:ext cx="3314456" cy="40303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100" b="1" u="sng" dirty="0">
                <a:solidFill>
                  <a:srgbClr val="FF4260"/>
                </a:solidFill>
                <a:latin typeface="Century Gothic" panose="020B0502020202020204" pitchFamily="34" charset="0"/>
              </a:rPr>
              <a:t>Малые и средние </a:t>
            </a:r>
            <a:r>
              <a:rPr lang="ru-RU" sz="1100" b="1" u="sng" dirty="0" smtClean="0">
                <a:solidFill>
                  <a:srgbClr val="FF4260"/>
                </a:solidFill>
                <a:latin typeface="Century Gothic" panose="020B0502020202020204" pitchFamily="34" charset="0"/>
              </a:rPr>
              <a:t>предприятия</a:t>
            </a:r>
          </a:p>
          <a:p>
            <a:pPr algn="ctr">
              <a:lnSpc>
                <a:spcPct val="90000"/>
              </a:lnSpc>
            </a:pPr>
            <a:endParaRPr lang="ru-RU" sz="1000" b="1" u="sng" dirty="0">
              <a:solidFill>
                <a:srgbClr val="FF4260"/>
              </a:solidFill>
              <a:latin typeface="Century Gothic" panose="020B0502020202020204" pitchFamily="34" charset="0"/>
            </a:endParaRPr>
          </a:p>
          <a:p>
            <a:r>
              <a:rPr lang="ru-RU" sz="11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по кредитам на инвестиционные цели</a:t>
            </a:r>
            <a:r>
              <a:rPr lang="ru-RU" sz="1000" dirty="0"/>
              <a:t>, </a:t>
            </a:r>
            <a:r>
              <a:rPr lang="ru-RU" sz="1000" b="1" dirty="0">
                <a:latin typeface="Century Gothic" panose="020B0502020202020204" pitchFamily="34" charset="0"/>
              </a:rPr>
              <a:t>С</a:t>
            </a:r>
            <a:r>
              <a:rPr lang="ru-RU" sz="1000" b="1" dirty="0" smtClean="0">
                <a:latin typeface="Century Gothic" panose="020B0502020202020204" pitchFamily="34" charset="0"/>
              </a:rPr>
              <a:t>рок -</a:t>
            </a:r>
            <a:r>
              <a:rPr lang="ru-RU" sz="1000" dirty="0" smtClean="0">
                <a:latin typeface="Century Gothic" panose="020B0502020202020204" pitchFamily="34" charset="0"/>
              </a:rPr>
              <a:t> до </a:t>
            </a:r>
            <a:r>
              <a:rPr lang="ru-RU" sz="1000" dirty="0">
                <a:latin typeface="Century Gothic" panose="020B0502020202020204" pitchFamily="34" charset="0"/>
              </a:rPr>
              <a:t>10 лет, </a:t>
            </a:r>
            <a:endParaRPr lang="ru-RU" sz="1000" dirty="0" smtClean="0">
              <a:latin typeface="Century Gothic" panose="020B0502020202020204" pitchFamily="34" charset="0"/>
            </a:endParaRPr>
          </a:p>
          <a:p>
            <a:r>
              <a:rPr lang="ru-RU" sz="1000" b="1" dirty="0" smtClean="0">
                <a:latin typeface="Century Gothic" panose="020B0502020202020204" pitchFamily="34" charset="0"/>
              </a:rPr>
              <a:t>Ставка - </a:t>
            </a:r>
            <a:r>
              <a:rPr lang="ru-RU" sz="1000" dirty="0" smtClean="0">
                <a:latin typeface="Century Gothic" panose="020B0502020202020204" pitchFamily="34" charset="0"/>
              </a:rPr>
              <a:t>рассчитывается </a:t>
            </a:r>
            <a:r>
              <a:rPr lang="ru-RU" sz="1000" dirty="0">
                <a:latin typeface="Century Gothic" panose="020B0502020202020204" pitchFamily="34" charset="0"/>
              </a:rPr>
              <a:t>как «ключевая ставка + 2,75% годовых», ставка субсидируется в течение 5 лет, </a:t>
            </a:r>
            <a:endParaRPr lang="ru-RU" sz="1000" dirty="0" smtClean="0">
              <a:latin typeface="Century Gothic" panose="020B0502020202020204" pitchFamily="34" charset="0"/>
            </a:endParaRPr>
          </a:p>
          <a:p>
            <a:r>
              <a:rPr lang="ru-RU" sz="1000" b="1" dirty="0">
                <a:latin typeface="Century Gothic" panose="020B0502020202020204" pitchFamily="34" charset="0"/>
              </a:rPr>
              <a:t>С</a:t>
            </a:r>
            <a:r>
              <a:rPr lang="ru-RU" sz="1000" b="1" dirty="0" smtClean="0">
                <a:latin typeface="Century Gothic" panose="020B0502020202020204" pitchFamily="34" charset="0"/>
              </a:rPr>
              <a:t>умма</a:t>
            </a:r>
            <a:r>
              <a:rPr lang="ru-RU" sz="1000" dirty="0" smtClean="0">
                <a:latin typeface="Century Gothic" panose="020B0502020202020204" pitchFamily="34" charset="0"/>
              </a:rPr>
              <a:t> - </a:t>
            </a:r>
            <a:r>
              <a:rPr lang="ru-RU" sz="1000" dirty="0">
                <a:latin typeface="Century Gothic" panose="020B0502020202020204" pitchFamily="34" charset="0"/>
              </a:rPr>
              <a:t>от 500 тыс. до 2 млрд рублей;</a:t>
            </a:r>
          </a:p>
          <a:p>
            <a:r>
              <a:rPr lang="ru-RU" sz="11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по кредитам на пополнение оборотных </a:t>
            </a:r>
            <a:r>
              <a:rPr lang="ru-RU" sz="1100" b="1" dirty="0" smtClean="0">
                <a:solidFill>
                  <a:srgbClr val="FF4260"/>
                </a:solidFill>
                <a:latin typeface="Century Gothic" panose="020B0502020202020204" pitchFamily="34" charset="0"/>
              </a:rPr>
              <a:t>средств</a:t>
            </a:r>
            <a:endParaRPr lang="ru-RU" sz="1000" dirty="0" smtClean="0"/>
          </a:p>
          <a:p>
            <a:r>
              <a:rPr lang="ru-RU" sz="1000" b="1" dirty="0">
                <a:latin typeface="Century Gothic" panose="020B0502020202020204" pitchFamily="34" charset="0"/>
              </a:rPr>
              <a:t>Срок</a:t>
            </a:r>
            <a:r>
              <a:rPr lang="ru-RU" sz="1000" dirty="0">
                <a:latin typeface="Century Gothic" panose="020B0502020202020204" pitchFamily="34" charset="0"/>
              </a:rPr>
              <a:t> - до 3 лет, </a:t>
            </a:r>
          </a:p>
          <a:p>
            <a:r>
              <a:rPr lang="ru-RU" sz="1000" b="1" dirty="0">
                <a:latin typeface="Century Gothic" panose="020B0502020202020204" pitchFamily="34" charset="0"/>
              </a:rPr>
              <a:t>Ставка</a:t>
            </a:r>
            <a:r>
              <a:rPr lang="ru-RU" sz="1000" dirty="0">
                <a:latin typeface="Century Gothic" panose="020B0502020202020204" pitchFamily="34" charset="0"/>
              </a:rPr>
              <a:t> - рассчитывается как «ключевая ставка + 2,75% годовых», ставка субсидируется в течение 3 лет, </a:t>
            </a:r>
          </a:p>
          <a:p>
            <a:r>
              <a:rPr lang="ru-RU" sz="1000" b="1" dirty="0">
                <a:latin typeface="Century Gothic" panose="020B0502020202020204" pitchFamily="34" charset="0"/>
              </a:rPr>
              <a:t>С</a:t>
            </a:r>
            <a:r>
              <a:rPr lang="ru-RU" sz="1000" b="1" dirty="0" smtClean="0">
                <a:latin typeface="Century Gothic" panose="020B0502020202020204" pitchFamily="34" charset="0"/>
              </a:rPr>
              <a:t>умма</a:t>
            </a:r>
            <a:r>
              <a:rPr lang="ru-RU" sz="1000" dirty="0" smtClean="0">
                <a:latin typeface="Century Gothic" panose="020B0502020202020204" pitchFamily="34" charset="0"/>
              </a:rPr>
              <a:t> - </a:t>
            </a:r>
            <a:r>
              <a:rPr lang="ru-RU" sz="1000" dirty="0">
                <a:latin typeface="Century Gothic" panose="020B0502020202020204" pitchFamily="34" charset="0"/>
              </a:rPr>
              <a:t>от 500 тыс. до 500 млн;</a:t>
            </a:r>
          </a:p>
          <a:p>
            <a:r>
              <a:rPr lang="ru-RU" sz="1100" b="1" dirty="0" smtClean="0">
                <a:solidFill>
                  <a:srgbClr val="FF4260"/>
                </a:solidFill>
                <a:latin typeface="Century Gothic" panose="020B0502020202020204" pitchFamily="34" charset="0"/>
              </a:rPr>
              <a:t>по </a:t>
            </a:r>
            <a:r>
              <a:rPr lang="ru-RU" sz="11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кредитам на рефинансирование </a:t>
            </a:r>
            <a:r>
              <a:rPr lang="ru-RU" sz="1100" b="1" dirty="0" smtClean="0">
                <a:solidFill>
                  <a:srgbClr val="FF4260"/>
                </a:solidFill>
                <a:latin typeface="Century Gothic" panose="020B0502020202020204" pitchFamily="34" charset="0"/>
              </a:rPr>
              <a:t>кредита</a:t>
            </a:r>
            <a:endParaRPr lang="ru-RU" sz="1000" dirty="0"/>
          </a:p>
          <a:p>
            <a:r>
              <a:rPr lang="ru-RU" sz="1000" b="1" dirty="0">
                <a:latin typeface="Century Gothic" panose="020B0502020202020204" pitchFamily="34" charset="0"/>
              </a:rPr>
              <a:t>Ставка</a:t>
            </a:r>
            <a:r>
              <a:rPr lang="ru-RU" sz="1000" dirty="0">
                <a:latin typeface="Century Gothic" panose="020B0502020202020204" pitchFamily="34" charset="0"/>
              </a:rPr>
              <a:t> -  рассчитывается как «ключевая ставка + 2,75% годовых»;</a:t>
            </a:r>
          </a:p>
          <a:p>
            <a:r>
              <a:rPr lang="ru-RU" sz="11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по кредитам на развитие предпринимательской </a:t>
            </a:r>
            <a:r>
              <a:rPr lang="ru-RU" sz="1100" b="1" dirty="0" smtClean="0">
                <a:solidFill>
                  <a:srgbClr val="FF4260"/>
                </a:solidFill>
                <a:latin typeface="Century Gothic" panose="020B0502020202020204" pitchFamily="34" charset="0"/>
              </a:rPr>
              <a:t>деятельности</a:t>
            </a:r>
          </a:p>
          <a:p>
            <a:r>
              <a:rPr lang="ru-RU" sz="1000" dirty="0">
                <a:latin typeface="Century Gothic" panose="020B0502020202020204" pitchFamily="34" charset="0"/>
              </a:rPr>
              <a:t>Для </a:t>
            </a:r>
            <a:r>
              <a:rPr lang="ru-RU" sz="1000" dirty="0" err="1">
                <a:latin typeface="Century Gothic" panose="020B0502020202020204" pitchFamily="34" charset="0"/>
              </a:rPr>
              <a:t>микропредприятий</a:t>
            </a:r>
            <a:r>
              <a:rPr lang="ru-RU" sz="1000" dirty="0">
                <a:latin typeface="Century Gothic" panose="020B0502020202020204" pitchFamily="34" charset="0"/>
              </a:rPr>
              <a:t> и </a:t>
            </a:r>
            <a:r>
              <a:rPr lang="ru-RU" sz="1000" dirty="0" err="1" smtClean="0">
                <a:latin typeface="Century Gothic" panose="020B0502020202020204" pitchFamily="34" charset="0"/>
              </a:rPr>
              <a:t>самозанятых</a:t>
            </a:r>
            <a:r>
              <a:rPr lang="ru-RU" sz="1000" dirty="0" smtClean="0">
                <a:latin typeface="Century Gothic" panose="020B0502020202020204" pitchFamily="34" charset="0"/>
              </a:rPr>
              <a:t>.</a:t>
            </a:r>
            <a:endParaRPr lang="ru-RU" sz="1000" dirty="0">
              <a:latin typeface="Century Gothic" panose="020B0502020202020204" pitchFamily="34" charset="0"/>
            </a:endParaRPr>
          </a:p>
          <a:p>
            <a:r>
              <a:rPr lang="ru-RU" sz="1000" b="1" dirty="0">
                <a:latin typeface="Century Gothic" panose="020B0502020202020204" pitchFamily="34" charset="0"/>
              </a:rPr>
              <a:t>Срок</a:t>
            </a:r>
            <a:r>
              <a:rPr lang="ru-RU" sz="1000" dirty="0">
                <a:latin typeface="Century Gothic" panose="020B0502020202020204" pitchFamily="34" charset="0"/>
              </a:rPr>
              <a:t> - до 3 лет</a:t>
            </a:r>
          </a:p>
          <a:p>
            <a:r>
              <a:rPr lang="ru-RU" sz="1000" b="1" dirty="0">
                <a:latin typeface="Century Gothic" panose="020B0502020202020204" pitchFamily="34" charset="0"/>
              </a:rPr>
              <a:t>Ставка</a:t>
            </a:r>
            <a:r>
              <a:rPr lang="ru-RU" sz="1000" dirty="0">
                <a:latin typeface="Century Gothic" panose="020B0502020202020204" pitchFamily="34" charset="0"/>
              </a:rPr>
              <a:t> -  процентная ставка рассчитывается как «ключевая ставка + 3,5% годовых»</a:t>
            </a: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xmlns="" id="{AB3BEE7D-42F6-482E-B958-5E0A8D826212}"/>
              </a:ext>
            </a:extLst>
          </p:cNvPr>
          <p:cNvSpPr/>
          <p:nvPr/>
        </p:nvSpPr>
        <p:spPr>
          <a:xfrm>
            <a:off x="473044" y="1117592"/>
            <a:ext cx="259569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ru-RU" sz="1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ПРОГРАММА </a:t>
            </a:r>
            <a:r>
              <a:rPr lang="ru-RU" sz="1000" b="1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«1764»</a:t>
            </a: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58" name="Группа 57">
            <a:extLst>
              <a:ext uri="{FF2B5EF4-FFF2-40B4-BE49-F238E27FC236}">
                <a16:creationId xmlns:a16="http://schemas.microsoft.com/office/drawing/2014/main" xmlns="" id="{7751449E-7473-4A3D-A1A7-A6B9483F3A0D}"/>
              </a:ext>
            </a:extLst>
          </p:cNvPr>
          <p:cNvGrpSpPr/>
          <p:nvPr/>
        </p:nvGrpSpPr>
        <p:grpSpPr>
          <a:xfrm>
            <a:off x="2976793" y="945240"/>
            <a:ext cx="806506" cy="729177"/>
            <a:chOff x="3089464" y="5875975"/>
            <a:chExt cx="1021433" cy="864847"/>
          </a:xfrm>
        </p:grpSpPr>
        <p:pic>
          <p:nvPicPr>
            <p:cNvPr id="59" name="Рисунок 58">
              <a:extLst>
                <a:ext uri="{FF2B5EF4-FFF2-40B4-BE49-F238E27FC236}">
                  <a16:creationId xmlns:a16="http://schemas.microsoft.com/office/drawing/2014/main" xmlns="" id="{6F0DAEB6-CAE8-4C74-BE74-2B8E2C15482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6671"/>
            <a:stretch/>
          </p:blipFill>
          <p:spPr>
            <a:xfrm>
              <a:off x="3140693" y="5875975"/>
              <a:ext cx="918974" cy="581975"/>
            </a:xfrm>
            <a:prstGeom prst="rect">
              <a:avLst/>
            </a:prstGeom>
          </p:spPr>
        </p:pic>
        <p:sp>
          <p:nvSpPr>
            <p:cNvPr id="60" name="Прямоугольник 59">
              <a:extLst>
                <a:ext uri="{FF2B5EF4-FFF2-40B4-BE49-F238E27FC236}">
                  <a16:creationId xmlns:a16="http://schemas.microsoft.com/office/drawing/2014/main" xmlns="" id="{471E9BF9-9C58-42A6-BB8D-78760898851F}"/>
                </a:ext>
              </a:extLst>
            </p:cNvPr>
            <p:cNvSpPr/>
            <p:nvPr/>
          </p:nvSpPr>
          <p:spPr>
            <a:xfrm>
              <a:off x="3089464" y="6417657"/>
              <a:ext cx="1021433" cy="3231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500" dirty="0">
                  <a:latin typeface="Century Gothic" panose="020B0502020202020204" pitchFamily="34" charset="0"/>
                </a:rPr>
                <a:t>Министерство </a:t>
              </a:r>
              <a:br>
                <a:rPr lang="ru-RU" sz="500" dirty="0">
                  <a:latin typeface="Century Gothic" panose="020B0502020202020204" pitchFamily="34" charset="0"/>
                </a:rPr>
              </a:br>
              <a:r>
                <a:rPr lang="ru-RU" sz="500" dirty="0">
                  <a:latin typeface="Century Gothic" panose="020B0502020202020204" pitchFamily="34" charset="0"/>
                </a:rPr>
                <a:t>экономического развития</a:t>
              </a:r>
              <a:br>
                <a:rPr lang="ru-RU" sz="500" dirty="0">
                  <a:latin typeface="Century Gothic" panose="020B0502020202020204" pitchFamily="34" charset="0"/>
                </a:rPr>
              </a:br>
              <a:r>
                <a:rPr lang="ru-RU" sz="500" dirty="0">
                  <a:latin typeface="Century Gothic" panose="020B0502020202020204" pitchFamily="34" charset="0"/>
                </a:rPr>
                <a:t>Российской Федерации</a:t>
              </a:r>
              <a:endParaRPr lang="ru-RU" sz="500" dirty="0"/>
            </a:p>
          </p:txBody>
        </p:sp>
      </p:grpSp>
      <p:sp>
        <p:nvSpPr>
          <p:cNvPr id="38" name="Скругленный прямоугольник 6">
            <a:extLst>
              <a:ext uri="{FF2B5EF4-FFF2-40B4-BE49-F238E27FC236}">
                <a16:creationId xmlns:a16="http://schemas.microsoft.com/office/drawing/2014/main" xmlns="" id="{1384F26C-B7CD-4975-A85F-B6B13707AD09}"/>
              </a:ext>
            </a:extLst>
          </p:cNvPr>
          <p:cNvSpPr/>
          <p:nvPr/>
        </p:nvSpPr>
        <p:spPr>
          <a:xfrm>
            <a:off x="4672715" y="3545509"/>
            <a:ext cx="5879745" cy="3298235"/>
          </a:xfrm>
          <a:prstGeom prst="roundRect">
            <a:avLst>
              <a:gd name="adj" fmla="val 10853"/>
            </a:avLst>
          </a:prstGeom>
          <a:noFill/>
          <a:ln w="22225">
            <a:solidFill>
              <a:srgbClr val="FF42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99">
              <a:solidFill>
                <a:schemeClr val="bg1"/>
              </a:solidFill>
            </a:endParaRPr>
          </a:p>
        </p:txBody>
      </p:sp>
      <p:grpSp>
        <p:nvGrpSpPr>
          <p:cNvPr id="39" name="Группа 38">
            <a:extLst>
              <a:ext uri="{FF2B5EF4-FFF2-40B4-BE49-F238E27FC236}">
                <a16:creationId xmlns:a16="http://schemas.microsoft.com/office/drawing/2014/main" xmlns="" id="{2784047C-71D4-4052-9F4C-9CE19B8567CA}"/>
              </a:ext>
            </a:extLst>
          </p:cNvPr>
          <p:cNvGrpSpPr/>
          <p:nvPr/>
        </p:nvGrpSpPr>
        <p:grpSpPr>
          <a:xfrm>
            <a:off x="6818559" y="3384192"/>
            <a:ext cx="1563989" cy="276999"/>
            <a:chOff x="1552478" y="1555531"/>
            <a:chExt cx="1539922" cy="276999"/>
          </a:xfrm>
        </p:grpSpPr>
        <p:sp>
          <p:nvSpPr>
            <p:cNvPr id="40" name="Прямоугольник 39">
              <a:extLst>
                <a:ext uri="{FF2B5EF4-FFF2-40B4-BE49-F238E27FC236}">
                  <a16:creationId xmlns:a16="http://schemas.microsoft.com/office/drawing/2014/main" xmlns="" id="{9433B59F-0C36-4A9B-86ED-599DB4310423}"/>
                </a:ext>
              </a:extLst>
            </p:cNvPr>
            <p:cNvSpPr/>
            <p:nvPr/>
          </p:nvSpPr>
          <p:spPr>
            <a:xfrm>
              <a:off x="1554755" y="1573447"/>
              <a:ext cx="1537645" cy="232012"/>
            </a:xfrm>
            <a:prstGeom prst="rect">
              <a:avLst/>
            </a:prstGeom>
            <a:solidFill>
              <a:srgbClr val="FF42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xmlns="" id="{03EEE218-E175-4CB7-A7BB-DDAF6D6A9170}"/>
                </a:ext>
              </a:extLst>
            </p:cNvPr>
            <p:cNvSpPr txBox="1"/>
            <p:nvPr/>
          </p:nvSpPr>
          <p:spPr>
            <a:xfrm>
              <a:off x="1552478" y="1555531"/>
              <a:ext cx="15331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FF4160"/>
                </a:buClr>
              </a:pPr>
              <a:r>
                <a:rPr lang="ru-RU" sz="1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ПРОГРАММА </a:t>
              </a:r>
              <a:r>
                <a:rPr lang="ru-RU" sz="12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3</a:t>
              </a:r>
              <a:endParaRPr lang="ru-RU" sz="12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AB3BEE7D-42F6-482E-B958-5E0A8D826212}"/>
              </a:ext>
            </a:extLst>
          </p:cNvPr>
          <p:cNvSpPr/>
          <p:nvPr/>
        </p:nvSpPr>
        <p:spPr>
          <a:xfrm>
            <a:off x="4934942" y="3798849"/>
            <a:ext cx="545260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ru-RU" sz="1000" b="1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ЛЬГОТНЫЕ КРЕДИТЫ НА ИНВЕСТПРОЕКТЫ ПО РАЗВИТИЮ ТУРИСТИЧЕСКОЙ ИНФРАСТРУКТУРЫ </a:t>
            </a:r>
          </a:p>
          <a:p>
            <a:pPr lvl="0" algn="ctr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xmlns="" id="{FE249BA5-DE0E-4872-9253-EC06E2767CFC}"/>
              </a:ext>
            </a:extLst>
          </p:cNvPr>
          <p:cNvSpPr/>
          <p:nvPr/>
        </p:nvSpPr>
        <p:spPr>
          <a:xfrm>
            <a:off x="4847245" y="4074676"/>
            <a:ext cx="5540306" cy="2445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050" b="1" u="sng" dirty="0">
                <a:solidFill>
                  <a:srgbClr val="FF4260"/>
                </a:solidFill>
                <a:latin typeface="Century Gothic" panose="020B0502020202020204" pitchFamily="34" charset="0"/>
              </a:rPr>
              <a:t>Предприниматели, реализующие инвестиционные проекты в сфере гостиничного бизнеса</a:t>
            </a:r>
          </a:p>
          <a:p>
            <a:r>
              <a:rPr lang="ru-RU" sz="11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Цель</a:t>
            </a:r>
            <a:r>
              <a:rPr lang="ru-RU" sz="1100" dirty="0" smtClean="0"/>
              <a:t> </a:t>
            </a:r>
            <a:r>
              <a:rPr lang="ru-RU" sz="1100" dirty="0"/>
              <a:t>- </a:t>
            </a:r>
            <a:r>
              <a:rPr lang="ru-RU" sz="1000" dirty="0">
                <a:latin typeface="Century Gothic" panose="020B0502020202020204" pitchFamily="34" charset="0"/>
              </a:rPr>
              <a:t>на строительство или реконструкцию зданий для размещения:</a:t>
            </a:r>
          </a:p>
          <a:p>
            <a:r>
              <a:rPr lang="ru-RU" sz="1000" dirty="0">
                <a:latin typeface="Century Gothic" panose="020B0502020202020204" pitchFamily="34" charset="0"/>
              </a:rPr>
              <a:t>- гостиниц (категория не менее «три звезды») площадью не менее 5000 кв. м или с номерным фондом от 120 номеров;</a:t>
            </a:r>
          </a:p>
          <a:p>
            <a:r>
              <a:rPr lang="ru-RU" sz="1000" dirty="0">
                <a:latin typeface="Century Gothic" panose="020B0502020202020204" pitchFamily="34" charset="0"/>
              </a:rPr>
              <a:t>- многофункциональных комплексов, предусматривающих номерной фонд санаторно-курортных организаций и (или) гостиниц категории не менее «три звезды», общая площадь которого составляет не менее 10 процентов общей площади многофункционального комплекса, а также развлекательные и (или) спортивно-оздоровительные комплексы, и (или) конгресс-центры, и (или) горнолыжные трассы, и (или) горнолыжные комплексы с системами искусственного </a:t>
            </a:r>
            <a:r>
              <a:rPr lang="ru-RU" sz="1000" dirty="0" err="1">
                <a:latin typeface="Century Gothic" panose="020B0502020202020204" pitchFamily="34" charset="0"/>
              </a:rPr>
              <a:t>оснежения</a:t>
            </a:r>
            <a:r>
              <a:rPr lang="ru-RU" sz="1000" dirty="0">
                <a:latin typeface="Century Gothic" panose="020B0502020202020204" pitchFamily="34" charset="0"/>
              </a:rPr>
              <a:t>. </a:t>
            </a:r>
          </a:p>
          <a:p>
            <a:r>
              <a:rPr lang="ru-RU" sz="1100" b="1" dirty="0" smtClean="0">
                <a:solidFill>
                  <a:srgbClr val="FF4260"/>
                </a:solidFill>
                <a:latin typeface="Century Gothic" panose="020B0502020202020204" pitchFamily="34" charset="0"/>
              </a:rPr>
              <a:t>Ставка </a:t>
            </a:r>
            <a:r>
              <a:rPr lang="ru-RU" sz="11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по кредиту </a:t>
            </a:r>
            <a:r>
              <a:rPr lang="ru-RU" sz="1000" dirty="0">
                <a:latin typeface="Century Gothic" panose="020B0502020202020204" pitchFamily="34" charset="0"/>
              </a:rPr>
              <a:t>- от 3 до 5% годовых. </a:t>
            </a:r>
          </a:p>
          <a:p>
            <a:r>
              <a:rPr lang="ru-RU" sz="1100" b="1" dirty="0" smtClean="0">
                <a:solidFill>
                  <a:srgbClr val="FF4260"/>
                </a:solidFill>
                <a:latin typeface="Century Gothic" panose="020B0502020202020204" pitchFamily="34" charset="0"/>
              </a:rPr>
              <a:t>Срок кредитования </a:t>
            </a:r>
            <a:r>
              <a:rPr lang="ru-RU" sz="1000" dirty="0">
                <a:latin typeface="Century Gothic" panose="020B0502020202020204" pitchFamily="34" charset="0"/>
              </a:rPr>
              <a:t>– до 15 лет включительно. </a:t>
            </a:r>
          </a:p>
          <a:p>
            <a:r>
              <a:rPr lang="ru-RU" sz="11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Сумма </a:t>
            </a:r>
            <a:r>
              <a:rPr lang="ru-RU" sz="1000" dirty="0">
                <a:latin typeface="Century Gothic" panose="020B0502020202020204" pitchFamily="34" charset="0"/>
              </a:rPr>
              <a:t>- от 100 млн рублей до 70 млрд рублей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9290" y="5931118"/>
            <a:ext cx="1726167" cy="57535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273138" y="7329799"/>
            <a:ext cx="6412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541926" y="6398273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endParaRPr lang="en-US" sz="1000" dirty="0">
              <a:latin typeface="Century Gothic" panose="020B0502020202020204" pitchFamily="34" charset="0"/>
            </a:endParaRPr>
          </a:p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74" name="Скругленный прямоугольник 6">
            <a:extLst>
              <a:ext uri="{FF2B5EF4-FFF2-40B4-BE49-F238E27FC236}">
                <a16:creationId xmlns:a16="http://schemas.microsoft.com/office/drawing/2014/main" xmlns="" id="{1384F26C-B7CD-4975-A85F-B6B13707AD09}"/>
              </a:ext>
            </a:extLst>
          </p:cNvPr>
          <p:cNvSpPr/>
          <p:nvPr/>
        </p:nvSpPr>
        <p:spPr>
          <a:xfrm>
            <a:off x="318824" y="5565436"/>
            <a:ext cx="3996581" cy="1845898"/>
          </a:xfrm>
          <a:prstGeom prst="roundRect">
            <a:avLst>
              <a:gd name="adj" fmla="val 10853"/>
            </a:avLst>
          </a:prstGeom>
          <a:noFill/>
          <a:ln w="22225">
            <a:solidFill>
              <a:srgbClr val="FF42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99">
              <a:solidFill>
                <a:schemeClr val="bg1"/>
              </a:solidFill>
            </a:endParaRPr>
          </a:p>
        </p:txBody>
      </p:sp>
      <p:grpSp>
        <p:nvGrpSpPr>
          <p:cNvPr id="75" name="Группа 74">
            <a:extLst>
              <a:ext uri="{FF2B5EF4-FFF2-40B4-BE49-F238E27FC236}">
                <a16:creationId xmlns:a16="http://schemas.microsoft.com/office/drawing/2014/main" xmlns="" id="{2784047C-71D4-4052-9F4C-9CE19B8567CA}"/>
              </a:ext>
            </a:extLst>
          </p:cNvPr>
          <p:cNvGrpSpPr/>
          <p:nvPr/>
        </p:nvGrpSpPr>
        <p:grpSpPr>
          <a:xfrm>
            <a:off x="1406583" y="5351491"/>
            <a:ext cx="1475830" cy="250117"/>
            <a:chOff x="1554755" y="1547528"/>
            <a:chExt cx="1537645" cy="257931"/>
          </a:xfrm>
        </p:grpSpPr>
        <p:sp>
          <p:nvSpPr>
            <p:cNvPr id="76" name="Прямоугольник 75">
              <a:extLst>
                <a:ext uri="{FF2B5EF4-FFF2-40B4-BE49-F238E27FC236}">
                  <a16:creationId xmlns:a16="http://schemas.microsoft.com/office/drawing/2014/main" xmlns="" id="{9433B59F-0C36-4A9B-86ED-599DB4310423}"/>
                </a:ext>
              </a:extLst>
            </p:cNvPr>
            <p:cNvSpPr/>
            <p:nvPr/>
          </p:nvSpPr>
          <p:spPr>
            <a:xfrm>
              <a:off x="1554755" y="1573447"/>
              <a:ext cx="1537645" cy="232012"/>
            </a:xfrm>
            <a:prstGeom prst="rect">
              <a:avLst/>
            </a:prstGeom>
            <a:solidFill>
              <a:srgbClr val="FF42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xmlns="" id="{03EEE218-E175-4CB7-A7BB-DDAF6D6A9170}"/>
                </a:ext>
              </a:extLst>
            </p:cNvPr>
            <p:cNvSpPr txBox="1"/>
            <p:nvPr/>
          </p:nvSpPr>
          <p:spPr>
            <a:xfrm>
              <a:off x="1554755" y="1547528"/>
              <a:ext cx="1467632" cy="2519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FF4160"/>
                </a:buClr>
              </a:pPr>
              <a:r>
                <a:rPr lang="ru-RU" sz="1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ПРОГРАММА 4</a:t>
              </a:r>
            </a:p>
          </p:txBody>
        </p:sp>
      </p:grpSp>
      <p:sp>
        <p:nvSpPr>
          <p:cNvPr id="78" name="Прямоугольник 77">
            <a:extLst>
              <a:ext uri="{FF2B5EF4-FFF2-40B4-BE49-F238E27FC236}">
                <a16:creationId xmlns:a16="http://schemas.microsoft.com/office/drawing/2014/main" xmlns="" id="{FE249BA5-DE0E-4872-9253-EC06E2767CFC}"/>
              </a:ext>
            </a:extLst>
          </p:cNvPr>
          <p:cNvSpPr/>
          <p:nvPr/>
        </p:nvSpPr>
        <p:spPr>
          <a:xfrm>
            <a:off x="286719" y="5601608"/>
            <a:ext cx="4028686" cy="18097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endParaRPr lang="ru-RU" sz="1100" b="1" u="sng" dirty="0" smtClean="0">
              <a:solidFill>
                <a:srgbClr val="FF4260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ru-RU" sz="1100" b="1" u="sng" dirty="0" smtClean="0">
                <a:solidFill>
                  <a:srgbClr val="FF4260"/>
                </a:solidFill>
                <a:latin typeface="Century Gothic" panose="020B0502020202020204" pitchFamily="34" charset="0"/>
              </a:rPr>
              <a:t>Предприятия </a:t>
            </a:r>
            <a:r>
              <a:rPr lang="ru-RU" sz="1100" b="1" u="sng" dirty="0">
                <a:solidFill>
                  <a:srgbClr val="FF4260"/>
                </a:solidFill>
                <a:latin typeface="Century Gothic" panose="020B0502020202020204" pitchFamily="34" charset="0"/>
              </a:rPr>
              <a:t>промышленного сектора, а также МСП</a:t>
            </a:r>
          </a:p>
          <a:p>
            <a:pPr algn="ctr">
              <a:lnSpc>
                <a:spcPct val="90000"/>
              </a:lnSpc>
            </a:pPr>
            <a:r>
              <a:rPr lang="ru-RU" sz="1100" b="1" u="sng" dirty="0">
                <a:solidFill>
                  <a:srgbClr val="FF4260"/>
                </a:solidFill>
                <a:latin typeface="Century Gothic" panose="020B0502020202020204" pitchFamily="34" charset="0"/>
              </a:rPr>
              <a:t>вид экономической деятельности которого относится к разделу "С" </a:t>
            </a:r>
            <a:r>
              <a:rPr lang="ru-RU" sz="1100" b="1" u="sng" dirty="0" smtClean="0">
                <a:solidFill>
                  <a:srgbClr val="FF4260"/>
                </a:solidFill>
                <a:latin typeface="Century Gothic" panose="020B0502020202020204" pitchFamily="34" charset="0"/>
              </a:rPr>
              <a:t>ОКВЭД</a:t>
            </a:r>
            <a:endParaRPr lang="ru-RU" sz="1000" b="1" u="sng" dirty="0">
              <a:solidFill>
                <a:srgbClr val="FF4260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13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Срок</a:t>
            </a:r>
            <a:r>
              <a:rPr lang="ru-RU" sz="1000" b="1" dirty="0" smtClean="0">
                <a:latin typeface="Century Gothic" panose="020B0502020202020204" pitchFamily="34" charset="0"/>
              </a:rPr>
              <a:t> -</a:t>
            </a:r>
            <a:r>
              <a:rPr lang="ru-RU" sz="1000" dirty="0" smtClean="0">
                <a:latin typeface="Century Gothic" panose="020B0502020202020204" pitchFamily="34" charset="0"/>
              </a:rPr>
              <a:t> до </a:t>
            </a:r>
            <a:r>
              <a:rPr lang="ru-RU" sz="1000" dirty="0">
                <a:latin typeface="Century Gothic" panose="020B0502020202020204" pitchFamily="34" charset="0"/>
              </a:rPr>
              <a:t>7</a:t>
            </a:r>
            <a:r>
              <a:rPr lang="ru-RU" sz="1000" dirty="0" smtClean="0">
                <a:latin typeface="Century Gothic" panose="020B0502020202020204" pitchFamily="34" charset="0"/>
              </a:rPr>
              <a:t> лет</a:t>
            </a:r>
          </a:p>
          <a:p>
            <a:pPr algn="just"/>
            <a:r>
              <a:rPr lang="ru-RU" sz="13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Ставка по кредиту </a:t>
            </a:r>
            <a:r>
              <a:rPr lang="ru-RU" sz="1000" b="1" dirty="0" smtClean="0">
                <a:latin typeface="Century Gothic" panose="020B0502020202020204" pitchFamily="34" charset="0"/>
              </a:rPr>
              <a:t>- </a:t>
            </a:r>
            <a:r>
              <a:rPr lang="ru-RU" sz="1000" dirty="0">
                <a:latin typeface="Century Gothic" panose="020B0502020202020204" pitchFamily="34" charset="0"/>
              </a:rPr>
              <a:t>до 5% </a:t>
            </a:r>
            <a:r>
              <a:rPr lang="ru-RU" sz="1000" dirty="0" smtClean="0">
                <a:latin typeface="Century Gothic" panose="020B0502020202020204" pitchFamily="34" charset="0"/>
              </a:rPr>
              <a:t>годовых, для технологических </a:t>
            </a:r>
            <a:r>
              <a:rPr lang="ru-RU" sz="1000" dirty="0">
                <a:latin typeface="Century Gothic" panose="020B0502020202020204" pitchFamily="34" charset="0"/>
              </a:rPr>
              <a:t>компаний </a:t>
            </a:r>
            <a:r>
              <a:rPr lang="ru-RU" sz="1000" dirty="0" smtClean="0">
                <a:latin typeface="Century Gothic" panose="020B0502020202020204" pitchFamily="34" charset="0"/>
              </a:rPr>
              <a:t>- 3%</a:t>
            </a:r>
            <a:r>
              <a:rPr lang="en-US" sz="1000" dirty="0" smtClean="0">
                <a:latin typeface="Century Gothic" panose="020B0502020202020204" pitchFamily="34" charset="0"/>
              </a:rPr>
              <a:t> </a:t>
            </a:r>
            <a:r>
              <a:rPr lang="ru-RU" sz="1000" dirty="0" smtClean="0">
                <a:latin typeface="Century Gothic" panose="020B0502020202020204" pitchFamily="34" charset="0"/>
              </a:rPr>
              <a:t>годовых</a:t>
            </a:r>
            <a:endParaRPr lang="ru-RU" sz="1000" dirty="0">
              <a:latin typeface="Century Gothic" panose="020B0502020202020204" pitchFamily="34" charset="0"/>
            </a:endParaRPr>
          </a:p>
          <a:p>
            <a:pPr algn="just"/>
            <a:r>
              <a:rPr lang="ru-RU" sz="13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Размер кредита </a:t>
            </a:r>
            <a:r>
              <a:rPr lang="ru-RU" sz="1000" dirty="0" smtClean="0">
                <a:latin typeface="Century Gothic" panose="020B0502020202020204" pitchFamily="34" charset="0"/>
              </a:rPr>
              <a:t>- </a:t>
            </a:r>
            <a:r>
              <a:rPr lang="ru-RU" sz="1000" dirty="0">
                <a:latin typeface="Century Gothic" panose="020B0502020202020204" pitchFamily="34" charset="0"/>
              </a:rPr>
              <a:t>до 500 млн </a:t>
            </a:r>
            <a:r>
              <a:rPr lang="ru-RU" sz="1000" dirty="0" smtClean="0">
                <a:latin typeface="Century Gothic" panose="020B0502020202020204" pitchFamily="34" charset="0"/>
              </a:rPr>
              <a:t>рублей</a:t>
            </a:r>
          </a:p>
          <a:p>
            <a:pPr algn="just"/>
            <a:r>
              <a:rPr lang="ru-RU" sz="13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Цели –</a:t>
            </a:r>
            <a:r>
              <a:rPr lang="ru-RU" sz="1000" b="1" dirty="0">
                <a:solidFill>
                  <a:srgbClr val="FF4260"/>
                </a:solidFill>
                <a:latin typeface="Century Gothic" panose="020B0502020202020204" pitchFamily="34" charset="0"/>
              </a:rPr>
              <a:t> </a:t>
            </a:r>
            <a:r>
              <a:rPr lang="ru-RU" sz="1000" dirty="0">
                <a:latin typeface="Century Gothic" panose="020B0502020202020204" pitchFamily="34" charset="0"/>
              </a:rPr>
              <a:t>приобретение объектов недвижимого имущества в целях осуществления промышленного </a:t>
            </a:r>
            <a:r>
              <a:rPr lang="ru-RU" sz="1000" dirty="0" smtClean="0">
                <a:latin typeface="Century Gothic" panose="020B0502020202020204" pitchFamily="34" charset="0"/>
              </a:rPr>
              <a:t>производства</a:t>
            </a:r>
            <a:endParaRPr lang="ru-RU" sz="1000" dirty="0">
              <a:latin typeface="Century Gothic" panose="020B0502020202020204" pitchFamily="34" charset="0"/>
            </a:endParaRPr>
          </a:p>
        </p:txBody>
      </p: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xmlns="" id="{AB3BEE7D-42F6-482E-B958-5E0A8D826212}"/>
              </a:ext>
            </a:extLst>
          </p:cNvPr>
          <p:cNvSpPr/>
          <p:nvPr/>
        </p:nvSpPr>
        <p:spPr>
          <a:xfrm>
            <a:off x="224828" y="5423651"/>
            <a:ext cx="2590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</a:pPr>
            <a:endParaRPr lang="ru-RU" sz="1000" b="1" dirty="0" smtClean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>
              <a:lnSpc>
                <a:spcPct val="90000"/>
              </a:lnSpc>
            </a:pPr>
            <a:r>
              <a:rPr lang="ru-RU" sz="1000" b="1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Промышленная </a:t>
            </a:r>
            <a:r>
              <a:rPr lang="ru-RU" sz="1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ипотека</a:t>
            </a:r>
          </a:p>
        </p:txBody>
      </p:sp>
      <p:pic>
        <p:nvPicPr>
          <p:cNvPr id="80" name="Рисунок 7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412" y="5565436"/>
            <a:ext cx="1365796" cy="25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77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5">
            <a:extLst>
              <a:ext uri="{FF2B5EF4-FFF2-40B4-BE49-F238E27FC236}">
                <a16:creationId xmlns="" xmlns:a16="http://schemas.microsoft.com/office/drawing/2014/main" id="{6FCD0024-C488-4830-970F-D17892B42007}"/>
              </a:ext>
            </a:extLst>
          </p:cNvPr>
          <p:cNvSpPr txBox="1">
            <a:spLocks/>
          </p:cNvSpPr>
          <p:nvPr/>
        </p:nvSpPr>
        <p:spPr>
          <a:xfrm>
            <a:off x="664301" y="67570"/>
            <a:ext cx="9345914" cy="4168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8019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5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smtClean="0">
                <a:solidFill>
                  <a:srgbClr val="C00000"/>
                </a:solidFill>
              </a:rPr>
              <a:t>МЕРЫ ПОДДЕРЖКИ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object 41">
            <a:extLst>
              <a:ext uri="{FF2B5EF4-FFF2-40B4-BE49-F238E27FC236}">
                <a16:creationId xmlns="" xmlns:a16="http://schemas.microsoft.com/office/drawing/2014/main" id="{1A09C881-4FE8-4F71-A734-D27E03055F7A}"/>
              </a:ext>
            </a:extLst>
          </p:cNvPr>
          <p:cNvSpPr txBox="1"/>
          <p:nvPr/>
        </p:nvSpPr>
        <p:spPr>
          <a:xfrm>
            <a:off x="1231017" y="433052"/>
            <a:ext cx="4463962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45"/>
              </a:spcBef>
              <a:tabLst>
                <a:tab pos="282575" algn="l"/>
              </a:tabLst>
            </a:pPr>
            <a:r>
              <a:rPr lang="ru-RU" sz="2000" b="1" dirty="0">
                <a:solidFill>
                  <a:srgbClr val="C00000"/>
                </a:solidFill>
                <a:latin typeface="Century Gothic" panose="020B0502020202020204" pitchFamily="34" charset="0"/>
                <a:cs typeface="Cera PRO"/>
              </a:rPr>
              <a:t>Федеральные меры </a:t>
            </a:r>
            <a:endParaRPr lang="ru-RU" sz="800" dirty="0">
              <a:solidFill>
                <a:srgbClr val="C00000"/>
              </a:solidFill>
              <a:latin typeface="Century Gothic" panose="020B0502020202020204" pitchFamily="34" charset="0"/>
              <a:cs typeface="Cera PRO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09" y="351076"/>
            <a:ext cx="500400" cy="500400"/>
          </a:xfrm>
          <a:prstGeom prst="rect">
            <a:avLst/>
          </a:prstGeom>
        </p:spPr>
      </p:pic>
      <p:sp>
        <p:nvSpPr>
          <p:cNvPr id="5" name="Скругленный прямоугольник 6">
            <a:extLst>
              <a:ext uri="{FF2B5EF4-FFF2-40B4-BE49-F238E27FC236}">
                <a16:creationId xmlns="" xmlns:a16="http://schemas.microsoft.com/office/drawing/2014/main" id="{1384F26C-B7CD-4975-A85F-B6B13707AD09}"/>
              </a:ext>
            </a:extLst>
          </p:cNvPr>
          <p:cNvSpPr/>
          <p:nvPr/>
        </p:nvSpPr>
        <p:spPr>
          <a:xfrm>
            <a:off x="4239394" y="1111072"/>
            <a:ext cx="5701038" cy="5334995"/>
          </a:xfrm>
          <a:prstGeom prst="roundRect">
            <a:avLst>
              <a:gd name="adj" fmla="val 10853"/>
            </a:avLst>
          </a:prstGeom>
          <a:noFill/>
          <a:ln w="22225">
            <a:solidFill>
              <a:srgbClr val="FF42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99">
              <a:solidFill>
                <a:schemeClr val="bg1"/>
              </a:solidFill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="" xmlns:a16="http://schemas.microsoft.com/office/drawing/2014/main" id="{2784047C-71D4-4052-9F4C-9CE19B8567CA}"/>
              </a:ext>
            </a:extLst>
          </p:cNvPr>
          <p:cNvGrpSpPr/>
          <p:nvPr/>
        </p:nvGrpSpPr>
        <p:grpSpPr>
          <a:xfrm>
            <a:off x="5694980" y="737723"/>
            <a:ext cx="2145323" cy="630942"/>
            <a:chOff x="1525206" y="1526583"/>
            <a:chExt cx="1567194" cy="451508"/>
          </a:xfrm>
        </p:grpSpPr>
        <p:sp>
          <p:nvSpPr>
            <p:cNvPr id="7" name="Прямоугольник 6">
              <a:extLst>
                <a:ext uri="{FF2B5EF4-FFF2-40B4-BE49-F238E27FC236}">
                  <a16:creationId xmlns="" xmlns:a16="http://schemas.microsoft.com/office/drawing/2014/main" id="{9433B59F-0C36-4A9B-86ED-599DB4310423}"/>
                </a:ext>
              </a:extLst>
            </p:cNvPr>
            <p:cNvSpPr/>
            <p:nvPr/>
          </p:nvSpPr>
          <p:spPr>
            <a:xfrm>
              <a:off x="1554755" y="1573447"/>
              <a:ext cx="1537645" cy="232012"/>
            </a:xfrm>
            <a:prstGeom prst="rect">
              <a:avLst/>
            </a:prstGeom>
            <a:solidFill>
              <a:srgbClr val="FF42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8" name="TextBox 7">
              <a:extLst>
                <a:ext uri="{FF2B5EF4-FFF2-40B4-BE49-F238E27FC236}">
                  <a16:creationId xmlns="" xmlns:a16="http://schemas.microsoft.com/office/drawing/2014/main" id="{03EEE218-E175-4CB7-A7BB-DDAF6D6A9170}"/>
                </a:ext>
              </a:extLst>
            </p:cNvPr>
            <p:cNvSpPr txBox="1"/>
            <p:nvPr/>
          </p:nvSpPr>
          <p:spPr>
            <a:xfrm>
              <a:off x="1525206" y="1526583"/>
              <a:ext cx="1476659" cy="451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FF4160"/>
                </a:buClr>
              </a:pPr>
              <a:r>
                <a:rPr lang="ru-RU" sz="12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зонтичные</a:t>
              </a:r>
            </a:p>
            <a:p>
              <a:pPr algn="ctr">
                <a:buClr>
                  <a:srgbClr val="FF4160"/>
                </a:buClr>
              </a:pPr>
              <a:r>
                <a:rPr lang="ru-RU" sz="11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поручительства</a:t>
              </a:r>
            </a:p>
            <a:p>
              <a:pPr algn="ctr">
                <a:buClr>
                  <a:srgbClr val="FF4160"/>
                </a:buClr>
              </a:pPr>
              <a:endParaRPr lang="ru-RU" sz="12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690644" y="2247805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endParaRPr lang="en-US" sz="1000" dirty="0">
              <a:latin typeface="Century Gothic" panose="020B0502020202020204" pitchFamily="34" charset="0"/>
            </a:endParaRPr>
          </a:p>
          <a:p>
            <a:pPr lvl="0">
              <a:lnSpc>
                <a:spcPct val="90000"/>
              </a:lnSpc>
            </a:pPr>
            <a:endParaRPr lang="ru-RU" sz="1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Скругленный прямоугольник 6">
            <a:extLst>
              <a:ext uri="{FF2B5EF4-FFF2-40B4-BE49-F238E27FC236}">
                <a16:creationId xmlns:a16="http://schemas.microsoft.com/office/drawing/2014/main" xmlns="" id="{1384F26C-B7CD-4975-A85F-B6B13707AD09}"/>
              </a:ext>
            </a:extLst>
          </p:cNvPr>
          <p:cNvSpPr/>
          <p:nvPr/>
        </p:nvSpPr>
        <p:spPr>
          <a:xfrm>
            <a:off x="362715" y="1093744"/>
            <a:ext cx="3520060" cy="5705408"/>
          </a:xfrm>
          <a:prstGeom prst="roundRect">
            <a:avLst>
              <a:gd name="adj" fmla="val 10853"/>
            </a:avLst>
          </a:prstGeom>
          <a:noFill/>
          <a:ln w="22225">
            <a:solidFill>
              <a:srgbClr val="FF42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99">
              <a:solidFill>
                <a:schemeClr val="bg1"/>
              </a:solidFill>
            </a:endParaRP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xmlns="" id="{2784047C-71D4-4052-9F4C-9CE19B8567CA}"/>
              </a:ext>
            </a:extLst>
          </p:cNvPr>
          <p:cNvGrpSpPr/>
          <p:nvPr/>
        </p:nvGrpSpPr>
        <p:grpSpPr>
          <a:xfrm>
            <a:off x="1304806" y="897443"/>
            <a:ext cx="1539922" cy="276999"/>
            <a:chOff x="1552478" y="1555531"/>
            <a:chExt cx="1539922" cy="276999"/>
          </a:xfrm>
        </p:grpSpPr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xmlns="" id="{9433B59F-0C36-4A9B-86ED-599DB4310423}"/>
                </a:ext>
              </a:extLst>
            </p:cNvPr>
            <p:cNvSpPr/>
            <p:nvPr/>
          </p:nvSpPr>
          <p:spPr>
            <a:xfrm>
              <a:off x="1554755" y="1573447"/>
              <a:ext cx="1537645" cy="232012"/>
            </a:xfrm>
            <a:prstGeom prst="rect">
              <a:avLst/>
            </a:prstGeom>
            <a:solidFill>
              <a:srgbClr val="FF42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03EEE218-E175-4CB7-A7BB-DDAF6D6A9170}"/>
                </a:ext>
              </a:extLst>
            </p:cNvPr>
            <p:cNvSpPr txBox="1"/>
            <p:nvPr/>
          </p:nvSpPr>
          <p:spPr>
            <a:xfrm>
              <a:off x="1552478" y="1555531"/>
              <a:ext cx="15331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FF4160"/>
                </a:buClr>
              </a:pPr>
              <a:r>
                <a:rPr lang="ru-RU" sz="12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КАНИКУЛЫ</a:t>
              </a:r>
              <a:endParaRPr lang="ru-RU" sz="12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xmlns="" id="{7751449E-7473-4A3D-A1A7-A6B9483F3A0D}"/>
              </a:ext>
            </a:extLst>
          </p:cNvPr>
          <p:cNvGrpSpPr/>
          <p:nvPr/>
        </p:nvGrpSpPr>
        <p:grpSpPr>
          <a:xfrm>
            <a:off x="3037341" y="802897"/>
            <a:ext cx="806506" cy="729177"/>
            <a:chOff x="3089464" y="5875975"/>
            <a:chExt cx="1021433" cy="864847"/>
          </a:xfrm>
        </p:grpSpPr>
        <p:pic>
          <p:nvPicPr>
            <p:cNvPr id="15" name="Рисунок 14">
              <a:extLst>
                <a:ext uri="{FF2B5EF4-FFF2-40B4-BE49-F238E27FC236}">
                  <a16:creationId xmlns:a16="http://schemas.microsoft.com/office/drawing/2014/main" xmlns="" id="{6F0DAEB6-CAE8-4C74-BE74-2B8E2C15482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6671"/>
            <a:stretch/>
          </p:blipFill>
          <p:spPr>
            <a:xfrm>
              <a:off x="3140693" y="5875975"/>
              <a:ext cx="918974" cy="581975"/>
            </a:xfrm>
            <a:prstGeom prst="rect">
              <a:avLst/>
            </a:prstGeom>
          </p:spPr>
        </p:pic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xmlns="" id="{471E9BF9-9C58-42A6-BB8D-78760898851F}"/>
                </a:ext>
              </a:extLst>
            </p:cNvPr>
            <p:cNvSpPr/>
            <p:nvPr/>
          </p:nvSpPr>
          <p:spPr>
            <a:xfrm>
              <a:off x="3089464" y="6417657"/>
              <a:ext cx="1021433" cy="3231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500" dirty="0">
                  <a:latin typeface="Century Gothic" panose="020B0502020202020204" pitchFamily="34" charset="0"/>
                </a:rPr>
                <a:t>Министерство </a:t>
              </a:r>
              <a:br>
                <a:rPr lang="ru-RU" sz="500" dirty="0">
                  <a:latin typeface="Century Gothic" panose="020B0502020202020204" pitchFamily="34" charset="0"/>
                </a:rPr>
              </a:br>
              <a:r>
                <a:rPr lang="ru-RU" sz="500" dirty="0">
                  <a:latin typeface="Century Gothic" panose="020B0502020202020204" pitchFamily="34" charset="0"/>
                </a:rPr>
                <a:t>экономического развития</a:t>
              </a:r>
              <a:br>
                <a:rPr lang="ru-RU" sz="500" dirty="0">
                  <a:latin typeface="Century Gothic" panose="020B0502020202020204" pitchFamily="34" charset="0"/>
                </a:rPr>
              </a:br>
              <a:r>
                <a:rPr lang="ru-RU" sz="500" dirty="0">
                  <a:latin typeface="Century Gothic" panose="020B0502020202020204" pitchFamily="34" charset="0"/>
                </a:rPr>
                <a:t>Российской Федерации</a:t>
              </a:r>
              <a:endParaRPr lang="ru-RU" sz="500" dirty="0"/>
            </a:p>
          </p:txBody>
        </p:sp>
      </p:grpSp>
      <p:pic>
        <p:nvPicPr>
          <p:cNvPr id="17" name="Рисунок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4136" y="1530003"/>
            <a:ext cx="898638" cy="387959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532809" y="1209879"/>
            <a:ext cx="231191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FF0000"/>
                </a:solidFill>
              </a:rPr>
              <a:t>Кредитные каникулы по 106-ФЗ для </a:t>
            </a:r>
            <a:r>
              <a:rPr lang="ru-RU" sz="1200" b="1" dirty="0" smtClean="0">
                <a:solidFill>
                  <a:srgbClr val="FF0000"/>
                </a:solidFill>
              </a:rPr>
              <a:t>юридических  лиц </a:t>
            </a:r>
            <a:r>
              <a:rPr lang="ru-RU" sz="1200" b="1" dirty="0">
                <a:solidFill>
                  <a:srgbClr val="FF0000"/>
                </a:solidFill>
              </a:rPr>
              <a:t>и ИП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07867" y="1888088"/>
            <a:ext cx="325837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/>
              <a:t>Только для бизнеса из наиболее пострадавших отраслей, заключивших кредитные договоры до 01.03.2022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82780" y="2487871"/>
            <a:ext cx="320102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b="1" dirty="0" smtClean="0">
              <a:solidFill>
                <a:srgbClr val="FF0000"/>
              </a:solidFill>
            </a:endParaRPr>
          </a:p>
          <a:p>
            <a:r>
              <a:rPr lang="ru-RU" sz="1400" b="1" dirty="0" smtClean="0">
                <a:solidFill>
                  <a:srgbClr val="FF0000"/>
                </a:solidFill>
              </a:rPr>
              <a:t>Варианты </a:t>
            </a:r>
            <a:r>
              <a:rPr lang="ru-RU" sz="1400" b="1" dirty="0">
                <a:solidFill>
                  <a:srgbClr val="FF0000"/>
                </a:solidFill>
              </a:rPr>
              <a:t>изменения условий по действующим кредитам: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07867" y="2943380"/>
            <a:ext cx="325837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400" b="1" dirty="0" smtClean="0"/>
          </a:p>
          <a:p>
            <a:pPr algn="just"/>
            <a:endParaRPr lang="ru-RU" sz="1400" b="1" dirty="0"/>
          </a:p>
          <a:p>
            <a:pPr algn="just"/>
            <a:r>
              <a:rPr lang="ru-RU" sz="1400" b="1" dirty="0" smtClean="0"/>
              <a:t>отсрочка </a:t>
            </a:r>
            <a:r>
              <a:rPr lang="ru-RU" sz="1400" b="1" dirty="0"/>
              <a:t>основного долга и процентов до 6 месяцев с продлением срока кредита — для ИП и ООО</a:t>
            </a:r>
          </a:p>
          <a:p>
            <a:pPr algn="just"/>
            <a:r>
              <a:rPr lang="ru-RU" sz="1400" b="1" dirty="0"/>
              <a:t>уменьшение регулярного платежа — только для ИП</a:t>
            </a:r>
          </a:p>
          <a:p>
            <a:pPr algn="just"/>
            <a:r>
              <a:rPr lang="ru-RU" sz="1400" b="1" dirty="0" smtClean="0"/>
              <a:t>В </a:t>
            </a:r>
            <a:r>
              <a:rPr lang="ru-RU" sz="1400" b="1" dirty="0"/>
              <a:t>случае продления срока кредита размер платежа будет аналогичным тому, который был до изменения </a:t>
            </a:r>
            <a:r>
              <a:rPr lang="ru-RU" sz="1400" b="1" dirty="0" smtClean="0"/>
              <a:t>условий</a:t>
            </a:r>
          </a:p>
          <a:p>
            <a:pPr algn="just"/>
            <a:r>
              <a:rPr lang="ru-RU" sz="1200" b="1" dirty="0" smtClean="0"/>
              <a:t> </a:t>
            </a:r>
          </a:p>
          <a:p>
            <a:pPr algn="ctr"/>
            <a:r>
              <a:rPr lang="ru-RU" sz="12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Программа</a:t>
            </a:r>
            <a:r>
              <a:rPr lang="ru-RU" sz="1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 действует до 30.09.2022 г.</a:t>
            </a:r>
          </a:p>
          <a:p>
            <a:pPr algn="just"/>
            <a:endParaRPr lang="ru-RU" sz="1000" i="1" dirty="0" smtClean="0"/>
          </a:p>
          <a:p>
            <a:pPr algn="ctr"/>
            <a:r>
              <a:rPr lang="ru-RU" sz="1000" i="1" dirty="0" smtClean="0"/>
              <a:t>Минфин </a:t>
            </a:r>
            <a:r>
              <a:rPr lang="ru-RU" sz="1000" i="1" dirty="0"/>
              <a:t>РФ 19.09.2022 предложил продлить механизм кредитных каникул до 31.03.2023, проект соответствующего постановления опубликован на сайте нормативной правовой </a:t>
            </a:r>
            <a:r>
              <a:rPr lang="ru-RU" sz="1000" i="1" dirty="0" smtClean="0"/>
              <a:t>информации</a:t>
            </a:r>
            <a:endParaRPr lang="ru-RU" sz="1000" b="1" dirty="0"/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08849" y="1006188"/>
            <a:ext cx="731583" cy="402371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2673350" y="3456673"/>
            <a:ext cx="5343525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299687" y="1463439"/>
            <a:ext cx="564074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</a:rPr>
              <a:t>Упрощенный </a:t>
            </a:r>
            <a:r>
              <a:rPr lang="ru-RU" sz="1400" b="1" dirty="0">
                <a:solidFill>
                  <a:srgbClr val="FF0000"/>
                </a:solidFill>
              </a:rPr>
              <a:t>способ получить кредит, если у предпринимателя не хватает залога для получения финансирования</a:t>
            </a:r>
            <a:endParaRPr lang="ru-RU" sz="1400" b="1" dirty="0" smtClean="0">
              <a:solidFill>
                <a:srgbClr val="FF0000"/>
              </a:solidFill>
            </a:endParaRPr>
          </a:p>
          <a:p>
            <a:endParaRPr lang="ru-RU" sz="1200" b="1" dirty="0" smtClean="0"/>
          </a:p>
          <a:p>
            <a:r>
              <a:rPr lang="ru-RU" sz="1400" b="1" dirty="0" smtClean="0"/>
              <a:t>Зонтичные «поручительства»  </a:t>
            </a:r>
            <a:r>
              <a:rPr lang="ru-RU" sz="1400" b="1" dirty="0"/>
              <a:t>покрывает до 50% от суммы кредита;</a:t>
            </a:r>
          </a:p>
          <a:p>
            <a:endParaRPr lang="ru-RU" sz="1400" b="1" dirty="0" smtClean="0"/>
          </a:p>
          <a:p>
            <a:r>
              <a:rPr lang="ru-RU" sz="1400" b="1" dirty="0" smtClean="0"/>
              <a:t>для </a:t>
            </a:r>
            <a:r>
              <a:rPr lang="ru-RU" sz="1400" b="1" dirty="0"/>
              <a:t>предпринимателей такое поручительство бесплатное, комиссию платит банк;</a:t>
            </a:r>
          </a:p>
          <a:p>
            <a:r>
              <a:rPr lang="ru-RU" sz="1400" b="1" dirty="0"/>
              <a:t>поручительство будет предоставлено при выдаче кредита при условии, что заемщик находится в реестре субъектов МСП и удовлетворяет ряду других требований. То есть «зонтичное» поручительство предоставляется заемщику автоматически.</a:t>
            </a:r>
          </a:p>
          <a:p>
            <a:r>
              <a:rPr lang="ru-RU" sz="1400" b="1" dirty="0" smtClean="0">
                <a:solidFill>
                  <a:srgbClr val="FF0000"/>
                </a:solidFill>
              </a:rPr>
              <a:t>Размер </a:t>
            </a:r>
            <a:r>
              <a:rPr lang="ru-RU" sz="1400" b="1" dirty="0">
                <a:solidFill>
                  <a:srgbClr val="FF0000"/>
                </a:solidFill>
              </a:rPr>
              <a:t>поручительства по кредиту </a:t>
            </a:r>
            <a:r>
              <a:rPr lang="ru-RU" sz="1400" b="1" dirty="0"/>
              <a:t>(или нескольким кредитам) одного предпринимателя </a:t>
            </a:r>
            <a:r>
              <a:rPr lang="ru-RU" sz="1400" b="1" dirty="0" smtClean="0"/>
              <a:t>– </a:t>
            </a:r>
            <a:r>
              <a:rPr lang="ru-RU" sz="1400" b="1" dirty="0" smtClean="0">
                <a:solidFill>
                  <a:srgbClr val="FF0000"/>
                </a:solidFill>
              </a:rPr>
              <a:t>до </a:t>
            </a:r>
            <a:r>
              <a:rPr lang="ru-RU" sz="1400" b="1" dirty="0">
                <a:solidFill>
                  <a:srgbClr val="FF0000"/>
                </a:solidFill>
              </a:rPr>
              <a:t>1 млрд рублей</a:t>
            </a:r>
            <a:r>
              <a:rPr lang="ru-RU" sz="1400" b="1" dirty="0"/>
              <a:t>;</a:t>
            </a:r>
          </a:p>
          <a:p>
            <a:r>
              <a:rPr lang="ru-RU" sz="1400" b="1" dirty="0" smtClean="0">
                <a:solidFill>
                  <a:srgbClr val="FF0000"/>
                </a:solidFill>
              </a:rPr>
              <a:t>Срок </a:t>
            </a:r>
            <a:r>
              <a:rPr lang="ru-RU" sz="1400" b="1" dirty="0">
                <a:solidFill>
                  <a:srgbClr val="FF0000"/>
                </a:solidFill>
              </a:rPr>
              <a:t>кредита </a:t>
            </a:r>
            <a:r>
              <a:rPr lang="ru-RU" sz="1400" b="1" dirty="0"/>
              <a:t>не более </a:t>
            </a:r>
            <a:r>
              <a:rPr lang="ru-RU" sz="1400" b="1" dirty="0">
                <a:solidFill>
                  <a:srgbClr val="FF0000"/>
                </a:solidFill>
              </a:rPr>
              <a:t>180 месяцев</a:t>
            </a:r>
            <a:r>
              <a:rPr lang="ru-RU" sz="1400" b="1" dirty="0" smtClean="0"/>
              <a:t>;</a:t>
            </a:r>
          </a:p>
          <a:p>
            <a:r>
              <a:rPr lang="ru-RU" sz="1400" b="1" dirty="0">
                <a:solidFill>
                  <a:srgbClr val="FF0000"/>
                </a:solidFill>
              </a:rPr>
              <a:t>Кредит можно получить </a:t>
            </a:r>
            <a:r>
              <a:rPr lang="ru-RU" sz="1400" b="1" dirty="0"/>
              <a:t>на:</a:t>
            </a:r>
          </a:p>
          <a:p>
            <a:r>
              <a:rPr lang="ru-RU" sz="1400" b="1" dirty="0"/>
              <a:t>   Инвестиционные цели</a:t>
            </a:r>
          </a:p>
          <a:p>
            <a:r>
              <a:rPr lang="ru-RU" sz="1400" b="1" dirty="0"/>
              <a:t>   Пополнение оборотных средств</a:t>
            </a:r>
          </a:p>
          <a:p>
            <a:r>
              <a:rPr lang="ru-RU" sz="1400" b="1" dirty="0"/>
              <a:t>   Развитие бизнеса</a:t>
            </a:r>
          </a:p>
          <a:p>
            <a:r>
              <a:rPr lang="ru-RU" sz="1400" b="1" dirty="0"/>
              <a:t>   Рефинансирование кредита</a:t>
            </a:r>
          </a:p>
          <a:p>
            <a:endParaRPr lang="ru-RU" sz="1400" b="1" dirty="0" smtClean="0"/>
          </a:p>
          <a:p>
            <a:pPr algn="ctr"/>
            <a:r>
              <a:rPr lang="ru-RU" sz="1400" b="1" dirty="0" smtClean="0"/>
              <a:t>В </a:t>
            </a:r>
            <a:r>
              <a:rPr lang="ru-RU" sz="1400" b="1" dirty="0"/>
              <a:t>настоящее время «зонтичные» поручительства принимают 13 банков-партнеров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73138" y="7329799"/>
            <a:ext cx="6412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44026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931120" y="462865"/>
            <a:ext cx="83198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Ресурсы в информационно-телекоммуникационной сети «Интернет»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посвященные мерам поддержки 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МСП</a:t>
            </a:r>
            <a:endParaRPr lang="ru-RU" sz="2000" b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444192"/>
              </p:ext>
            </p:extLst>
          </p:nvPr>
        </p:nvGraphicFramePr>
        <p:xfrm>
          <a:off x="857837" y="1462245"/>
          <a:ext cx="8393166" cy="480493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69023">
                  <a:extLst>
                    <a:ext uri="{9D8B030D-6E8A-4147-A177-3AD203B41FA5}">
                      <a16:colId xmlns:a16="http://schemas.microsoft.com/office/drawing/2014/main" xmlns="" val="622174219"/>
                    </a:ext>
                  </a:extLst>
                </a:gridCol>
                <a:gridCol w="5924143">
                  <a:extLst>
                    <a:ext uri="{9D8B030D-6E8A-4147-A177-3AD203B41FA5}">
                      <a16:colId xmlns:a16="http://schemas.microsoft.com/office/drawing/2014/main" xmlns="" val="3310947642"/>
                    </a:ext>
                  </a:extLst>
                </a:gridCol>
              </a:tblGrid>
              <a:tr h="52950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579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579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http://government.ru/sanctions_measures/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2973127"/>
                  </a:ext>
                </a:extLst>
              </a:tr>
              <a:tr h="429075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29556974"/>
                  </a:ext>
                </a:extLst>
              </a:tr>
              <a:tr h="52950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79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https://economy.gov.ru/material/directions</a:t>
                      </a:r>
                      <a:r>
                        <a:rPr lang="ru-RU" sz="1579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79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579" b="1" u="non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sanctions_measures</a:t>
                      </a:r>
                      <a:r>
                        <a:rPr lang="en-US" sz="1579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579" b="1" u="non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finansy</a:t>
                      </a:r>
                      <a:r>
                        <a:rPr lang="en-US" sz="1579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endParaRPr lang="ru-RU" sz="1579" b="1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16915733"/>
                  </a:ext>
                </a:extLst>
              </a:tr>
              <a:tr h="42907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16540021"/>
                  </a:ext>
                </a:extLst>
              </a:tr>
              <a:tr h="52950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79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https://corpmsp.ru/?ysclid=l87buxwuow764865874</a:t>
                      </a:r>
                      <a:endParaRPr lang="ru-RU" sz="1579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579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34147945"/>
                  </a:ext>
                </a:extLst>
              </a:tr>
              <a:tr h="42907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37209471"/>
                  </a:ext>
                </a:extLst>
              </a:tr>
              <a:tr h="5568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79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https://</a:t>
                      </a:r>
                      <a:r>
                        <a:rPr lang="ru-RU" sz="1579" b="1" u="non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мсп.рф</a:t>
                      </a:r>
                      <a:r>
                        <a:rPr lang="ru-RU" sz="1579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/#</a:t>
                      </a:r>
                      <a:r>
                        <a:rPr lang="en-US" sz="1579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services</a:t>
                      </a:r>
                      <a:endParaRPr lang="ru-RU" sz="1579" b="1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08181376"/>
                  </a:ext>
                </a:extLst>
              </a:tr>
              <a:tr h="42907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71312781"/>
                  </a:ext>
                </a:extLst>
              </a:tr>
              <a:tr h="6482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79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https://xn--90aifddrld7a.xn--p1ai/anticrisis/antikrizisnye-programmy-lgotnogo-kreditovaniya-msp-ot-banka-rossii</a:t>
                      </a:r>
                    </a:p>
                    <a:p>
                      <a:pPr algn="ctr"/>
                      <a:endParaRPr lang="ru-RU" sz="1579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99597743"/>
                  </a:ext>
                </a:extLst>
              </a:tr>
            </a:tbl>
          </a:graphicData>
        </a:graphic>
      </p:graphicFrame>
      <p:pic>
        <p:nvPicPr>
          <p:cNvPr id="4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837" y="1462242"/>
            <a:ext cx="2609640" cy="604683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</p:pic>
      <p:pic>
        <p:nvPicPr>
          <p:cNvPr id="5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837" y="2462009"/>
            <a:ext cx="2455268" cy="530063"/>
          </a:xfrm>
          <a:prstGeom prst="rect">
            <a:avLst/>
          </a:prstGeom>
        </p:spPr>
      </p:pic>
      <p:pic>
        <p:nvPicPr>
          <p:cNvPr id="6" name="Picture 4" descr="Поддержка малого и среднего предпринимательства (МСП)">
            <a:extLst>
              <a:ext uri="{FF2B5EF4-FFF2-40B4-BE49-F238E27FC236}">
                <a16:creationId xmlns:a16="http://schemas.microsoft.com/office/drawing/2014/main" xmlns="" id="{AE99438A-C744-45E9-9573-A2EF4B72C2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6189"/>
          <a:stretch/>
        </p:blipFill>
        <p:spPr bwMode="auto">
          <a:xfrm>
            <a:off x="857837" y="3460575"/>
            <a:ext cx="1677133" cy="575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838" y="4478089"/>
            <a:ext cx="1396475" cy="549160"/>
          </a:xfrm>
          <a:prstGeom prst="rect">
            <a:avLst/>
          </a:prstGeom>
        </p:spPr>
      </p:pic>
      <p:pic>
        <p:nvPicPr>
          <p:cNvPr id="9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836" y="5469155"/>
            <a:ext cx="1982639" cy="619476"/>
          </a:xfrm>
          <a:prstGeom prst="rect">
            <a:avLst/>
          </a:prstGeom>
        </p:spPr>
      </p:pic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744178"/>
              </p:ext>
            </p:extLst>
          </p:nvPr>
        </p:nvGraphicFramePr>
        <p:xfrm>
          <a:off x="857837" y="6104854"/>
          <a:ext cx="8393166" cy="64828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69023"/>
                <a:gridCol w="5924143"/>
              </a:tblGrid>
              <a:tr h="6482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579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255566"/>
              </p:ext>
            </p:extLst>
          </p:nvPr>
        </p:nvGraphicFramePr>
        <p:xfrm>
          <a:off x="857835" y="6451223"/>
          <a:ext cx="8393167" cy="10541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69023"/>
                <a:gridCol w="5924144"/>
              </a:tblGrid>
              <a:tr h="84153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79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https://neweconomy.krasnodar.ru/activity/finansovyy-rynok/bankovskiy-sektor/gosudarstvennaya-podderzhka-federalnaya-subektov-msp</a:t>
                      </a:r>
                    </a:p>
                    <a:p>
                      <a:pPr algn="ctr"/>
                      <a:endParaRPr lang="ru-RU" sz="1579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12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7834" y="6523943"/>
            <a:ext cx="2449568" cy="58366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372314" y="7301782"/>
            <a:ext cx="17746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7086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21308</TotalTime>
  <Words>734</Words>
  <Application>Microsoft Office PowerPoint</Application>
  <PresentationFormat>Произвольный</PresentationFormat>
  <Paragraphs>104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Льготное кредитование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Кривошеева Елена Владимировна</dc:creator>
  <cp:lastModifiedBy>user154</cp:lastModifiedBy>
  <cp:revision>1330</cp:revision>
  <cp:lastPrinted>2022-09-22T09:46:35Z</cp:lastPrinted>
  <dcterms:created xsi:type="dcterms:W3CDTF">2019-09-11T08:36:59Z</dcterms:created>
  <dcterms:modified xsi:type="dcterms:W3CDTF">2022-10-17T12:55:15Z</dcterms:modified>
</cp:coreProperties>
</file>