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handoutMasterIdLst>
    <p:handoutMasterId r:id="rId20"/>
  </p:handoutMasterIdLst>
  <p:sldIdLst>
    <p:sldId id="256" r:id="rId2"/>
    <p:sldId id="257" r:id="rId3"/>
    <p:sldId id="258" r:id="rId4"/>
    <p:sldId id="270" r:id="rId5"/>
    <p:sldId id="259" r:id="rId6"/>
    <p:sldId id="271" r:id="rId7"/>
    <p:sldId id="274" r:id="rId8"/>
    <p:sldId id="261" r:id="rId9"/>
    <p:sldId id="262" r:id="rId10"/>
    <p:sldId id="263" r:id="rId11"/>
    <p:sldId id="264" r:id="rId12"/>
    <p:sldId id="266" r:id="rId13"/>
    <p:sldId id="267" r:id="rId14"/>
    <p:sldId id="268" r:id="rId15"/>
    <p:sldId id="269" r:id="rId16"/>
    <p:sldId id="272" r:id="rId17"/>
    <p:sldId id="273" r:id="rId18"/>
    <p:sldId id="275" r:id="rId19"/>
  </p:sldIdLst>
  <p:sldSz cx="12192000" cy="6858000"/>
  <p:notesSz cx="6858000"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595"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a:defRPr sz="1200"/>
            </a:lvl1pPr>
          </a:lstStyle>
          <a:p>
            <a:fld id="{55066EF8-CF88-4B52-8CDD-FE96089F84FB}" type="datetimeFigureOut">
              <a:rPr lang="ru-RU" smtClean="0"/>
              <a:t>09.07.2018</a:t>
            </a:fld>
            <a:endParaRPr lang="ru-RU"/>
          </a:p>
        </p:txBody>
      </p:sp>
      <p:sp>
        <p:nvSpPr>
          <p:cNvPr id="4" name="Нижний колонтитул 3"/>
          <p:cNvSpPr>
            <a:spLocks noGrp="1"/>
          </p:cNvSpPr>
          <p:nvPr>
            <p:ph type="ftr" sz="quarter" idx="2"/>
          </p:nvPr>
        </p:nvSpPr>
        <p:spPr>
          <a:xfrm>
            <a:off x="0" y="9429750"/>
            <a:ext cx="2971800" cy="496888"/>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9429750"/>
            <a:ext cx="2971800" cy="496888"/>
          </a:xfrm>
          <a:prstGeom prst="rect">
            <a:avLst/>
          </a:prstGeom>
        </p:spPr>
        <p:txBody>
          <a:bodyPr vert="horz" lIns="91440" tIns="45720" rIns="91440" bIns="45720" rtlCol="0" anchor="b"/>
          <a:lstStyle>
            <a:lvl1pPr algn="r">
              <a:defRPr sz="1200"/>
            </a:lvl1pPr>
          </a:lstStyle>
          <a:p>
            <a:fld id="{22FA5A11-DB8A-4ACD-9E0D-F4D44C789ABF}" type="slidenum">
              <a:rPr lang="ru-RU" smtClean="0"/>
              <a:t>‹#›</a:t>
            </a:fld>
            <a:endParaRPr lang="ru-RU"/>
          </a:p>
        </p:txBody>
      </p:sp>
    </p:spTree>
    <p:extLst>
      <p:ext uri="{BB962C8B-B14F-4D97-AF65-F5344CB8AC3E}">
        <p14:creationId xmlns:p14="http://schemas.microsoft.com/office/powerpoint/2010/main" val="157017571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94BDDEE-BA3C-4EC8-88C0-3519CCC1D14C}" type="datetimeFigureOut">
              <a:rPr lang="ru-RU" smtClean="0"/>
              <a:t>09.07.2018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ECF896E-28AB-4A09-8B7E-98A53AB82E0A}" type="slidenum">
              <a:rPr lang="ru-RU" smtClean="0"/>
              <a:t>‹#›</a:t>
            </a:fld>
            <a:endParaRPr lang="ru-RU"/>
          </a:p>
        </p:txBody>
      </p:sp>
    </p:spTree>
    <p:extLst>
      <p:ext uri="{BB962C8B-B14F-4D97-AF65-F5344CB8AC3E}">
        <p14:creationId xmlns:p14="http://schemas.microsoft.com/office/powerpoint/2010/main" val="1746015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94BDDEE-BA3C-4EC8-88C0-3519CCC1D14C}" type="datetimeFigureOut">
              <a:rPr lang="ru-RU" smtClean="0"/>
              <a:t>09.07.2018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ECF896E-28AB-4A09-8B7E-98A53AB82E0A}" type="slidenum">
              <a:rPr lang="ru-RU" smtClean="0"/>
              <a:t>‹#›</a:t>
            </a:fld>
            <a:endParaRPr lang="ru-RU"/>
          </a:p>
        </p:txBody>
      </p:sp>
    </p:spTree>
    <p:extLst>
      <p:ext uri="{BB962C8B-B14F-4D97-AF65-F5344CB8AC3E}">
        <p14:creationId xmlns:p14="http://schemas.microsoft.com/office/powerpoint/2010/main" val="162024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94BDDEE-BA3C-4EC8-88C0-3519CCC1D14C}" type="datetimeFigureOut">
              <a:rPr lang="ru-RU" smtClean="0"/>
              <a:t>09.07.2018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ECF896E-28AB-4A09-8B7E-98A53AB82E0A}"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963218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94BDDEE-BA3C-4EC8-88C0-3519CCC1D14C}" type="datetimeFigureOut">
              <a:rPr lang="ru-RU" smtClean="0"/>
              <a:t>09.07.2018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ECF896E-28AB-4A09-8B7E-98A53AB82E0A}" type="slidenum">
              <a:rPr lang="ru-RU" smtClean="0"/>
              <a:t>‹#›</a:t>
            </a:fld>
            <a:endParaRPr lang="ru-RU"/>
          </a:p>
        </p:txBody>
      </p:sp>
    </p:spTree>
    <p:extLst>
      <p:ext uri="{BB962C8B-B14F-4D97-AF65-F5344CB8AC3E}">
        <p14:creationId xmlns:p14="http://schemas.microsoft.com/office/powerpoint/2010/main" val="9394777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94BDDEE-BA3C-4EC8-88C0-3519CCC1D14C}" type="datetimeFigureOut">
              <a:rPr lang="ru-RU" smtClean="0"/>
              <a:t>09.07.2018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ECF896E-28AB-4A09-8B7E-98A53AB82E0A}"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997191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94BDDEE-BA3C-4EC8-88C0-3519CCC1D14C}" type="datetimeFigureOut">
              <a:rPr lang="ru-RU" smtClean="0"/>
              <a:t>09.07.2018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ECF896E-28AB-4A09-8B7E-98A53AB82E0A}" type="slidenum">
              <a:rPr lang="ru-RU" smtClean="0"/>
              <a:t>‹#›</a:t>
            </a:fld>
            <a:endParaRPr lang="ru-RU"/>
          </a:p>
        </p:txBody>
      </p:sp>
    </p:spTree>
    <p:extLst>
      <p:ext uri="{BB962C8B-B14F-4D97-AF65-F5344CB8AC3E}">
        <p14:creationId xmlns:p14="http://schemas.microsoft.com/office/powerpoint/2010/main" val="30233354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94BDDEE-BA3C-4EC8-88C0-3519CCC1D14C}" type="datetimeFigureOut">
              <a:rPr lang="ru-RU" smtClean="0"/>
              <a:t>09.07.2018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ECF896E-28AB-4A09-8B7E-98A53AB82E0A}" type="slidenum">
              <a:rPr lang="ru-RU" smtClean="0"/>
              <a:t>‹#›</a:t>
            </a:fld>
            <a:endParaRPr lang="ru-RU"/>
          </a:p>
        </p:txBody>
      </p:sp>
    </p:spTree>
    <p:extLst>
      <p:ext uri="{BB962C8B-B14F-4D97-AF65-F5344CB8AC3E}">
        <p14:creationId xmlns:p14="http://schemas.microsoft.com/office/powerpoint/2010/main" val="2551110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94BDDEE-BA3C-4EC8-88C0-3519CCC1D14C}" type="datetimeFigureOut">
              <a:rPr lang="ru-RU" smtClean="0"/>
              <a:t>09.07.2018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ECF896E-28AB-4A09-8B7E-98A53AB82E0A}" type="slidenum">
              <a:rPr lang="ru-RU" smtClean="0"/>
              <a:t>‹#›</a:t>
            </a:fld>
            <a:endParaRPr lang="ru-RU"/>
          </a:p>
        </p:txBody>
      </p:sp>
    </p:spTree>
    <p:extLst>
      <p:ext uri="{BB962C8B-B14F-4D97-AF65-F5344CB8AC3E}">
        <p14:creationId xmlns:p14="http://schemas.microsoft.com/office/powerpoint/2010/main" val="407151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94BDDEE-BA3C-4EC8-88C0-3519CCC1D14C}" type="datetimeFigureOut">
              <a:rPr lang="ru-RU" smtClean="0"/>
              <a:t>09.07.2018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ECF896E-28AB-4A09-8B7E-98A53AB82E0A}" type="slidenum">
              <a:rPr lang="ru-RU" smtClean="0"/>
              <a:t>‹#›</a:t>
            </a:fld>
            <a:endParaRPr lang="ru-RU"/>
          </a:p>
        </p:txBody>
      </p:sp>
    </p:spTree>
    <p:extLst>
      <p:ext uri="{BB962C8B-B14F-4D97-AF65-F5344CB8AC3E}">
        <p14:creationId xmlns:p14="http://schemas.microsoft.com/office/powerpoint/2010/main" val="3244639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94BDDEE-BA3C-4EC8-88C0-3519CCC1D14C}" type="datetimeFigureOut">
              <a:rPr lang="ru-RU" smtClean="0"/>
              <a:t>09.07.2018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ECF896E-28AB-4A09-8B7E-98A53AB82E0A}" type="slidenum">
              <a:rPr lang="ru-RU" smtClean="0"/>
              <a:t>‹#›</a:t>
            </a:fld>
            <a:endParaRPr lang="ru-RU"/>
          </a:p>
        </p:txBody>
      </p:sp>
    </p:spTree>
    <p:extLst>
      <p:ext uri="{BB962C8B-B14F-4D97-AF65-F5344CB8AC3E}">
        <p14:creationId xmlns:p14="http://schemas.microsoft.com/office/powerpoint/2010/main" val="911493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94BDDEE-BA3C-4EC8-88C0-3519CCC1D14C}" type="datetimeFigureOut">
              <a:rPr lang="ru-RU" smtClean="0"/>
              <a:t>09.07.2018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ECF896E-28AB-4A09-8B7E-98A53AB82E0A}" type="slidenum">
              <a:rPr lang="ru-RU" smtClean="0"/>
              <a:t>‹#›</a:t>
            </a:fld>
            <a:endParaRPr lang="ru-RU"/>
          </a:p>
        </p:txBody>
      </p:sp>
    </p:spTree>
    <p:extLst>
      <p:ext uri="{BB962C8B-B14F-4D97-AF65-F5344CB8AC3E}">
        <p14:creationId xmlns:p14="http://schemas.microsoft.com/office/powerpoint/2010/main" val="1486863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94BDDEE-BA3C-4EC8-88C0-3519CCC1D14C}" type="datetimeFigureOut">
              <a:rPr lang="ru-RU" smtClean="0"/>
              <a:t>09.07.2018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ECF896E-28AB-4A09-8B7E-98A53AB82E0A}" type="slidenum">
              <a:rPr lang="ru-RU" smtClean="0"/>
              <a:t>‹#›</a:t>
            </a:fld>
            <a:endParaRPr lang="ru-RU"/>
          </a:p>
        </p:txBody>
      </p:sp>
    </p:spTree>
    <p:extLst>
      <p:ext uri="{BB962C8B-B14F-4D97-AF65-F5344CB8AC3E}">
        <p14:creationId xmlns:p14="http://schemas.microsoft.com/office/powerpoint/2010/main" val="2334580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94BDDEE-BA3C-4EC8-88C0-3519CCC1D14C}" type="datetimeFigureOut">
              <a:rPr lang="ru-RU" smtClean="0"/>
              <a:t>09.07.2018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ECF896E-28AB-4A09-8B7E-98A53AB82E0A}" type="slidenum">
              <a:rPr lang="ru-RU" smtClean="0"/>
              <a:t>‹#›</a:t>
            </a:fld>
            <a:endParaRPr lang="ru-RU"/>
          </a:p>
        </p:txBody>
      </p:sp>
    </p:spTree>
    <p:extLst>
      <p:ext uri="{BB962C8B-B14F-4D97-AF65-F5344CB8AC3E}">
        <p14:creationId xmlns:p14="http://schemas.microsoft.com/office/powerpoint/2010/main" val="2330587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4BDDEE-BA3C-4EC8-88C0-3519CCC1D14C}" type="datetimeFigureOut">
              <a:rPr lang="ru-RU" smtClean="0"/>
              <a:t>09.07.2018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ECF896E-28AB-4A09-8B7E-98A53AB82E0A}" type="slidenum">
              <a:rPr lang="ru-RU" smtClean="0"/>
              <a:t>‹#›</a:t>
            </a:fld>
            <a:endParaRPr lang="ru-RU"/>
          </a:p>
        </p:txBody>
      </p:sp>
    </p:spTree>
    <p:extLst>
      <p:ext uri="{BB962C8B-B14F-4D97-AF65-F5344CB8AC3E}">
        <p14:creationId xmlns:p14="http://schemas.microsoft.com/office/powerpoint/2010/main" val="3851358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294BDDEE-BA3C-4EC8-88C0-3519CCC1D14C}" type="datetimeFigureOut">
              <a:rPr lang="ru-RU" smtClean="0"/>
              <a:t>09.07.2018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ECF896E-28AB-4A09-8B7E-98A53AB82E0A}" type="slidenum">
              <a:rPr lang="ru-RU" smtClean="0"/>
              <a:t>‹#›</a:t>
            </a:fld>
            <a:endParaRPr lang="ru-RU"/>
          </a:p>
        </p:txBody>
      </p:sp>
    </p:spTree>
    <p:extLst>
      <p:ext uri="{BB962C8B-B14F-4D97-AF65-F5344CB8AC3E}">
        <p14:creationId xmlns:p14="http://schemas.microsoft.com/office/powerpoint/2010/main" val="2616073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94BDDEE-BA3C-4EC8-88C0-3519CCC1D14C}" type="datetimeFigureOut">
              <a:rPr lang="ru-RU" smtClean="0"/>
              <a:t>09.07.2018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ECF896E-28AB-4A09-8B7E-98A53AB82E0A}" type="slidenum">
              <a:rPr lang="ru-RU" smtClean="0"/>
              <a:t>‹#›</a:t>
            </a:fld>
            <a:endParaRPr lang="ru-RU"/>
          </a:p>
        </p:txBody>
      </p:sp>
    </p:spTree>
    <p:extLst>
      <p:ext uri="{BB962C8B-B14F-4D97-AF65-F5344CB8AC3E}">
        <p14:creationId xmlns:p14="http://schemas.microsoft.com/office/powerpoint/2010/main" val="40529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94BDDEE-BA3C-4EC8-88C0-3519CCC1D14C}" type="datetimeFigureOut">
              <a:rPr lang="ru-RU" smtClean="0"/>
              <a:t>09.07.2018</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ECF896E-28AB-4A09-8B7E-98A53AB82E0A}" type="slidenum">
              <a:rPr lang="ru-RU" smtClean="0"/>
              <a:t>‹#›</a:t>
            </a:fld>
            <a:endParaRPr lang="ru-RU"/>
          </a:p>
        </p:txBody>
      </p:sp>
    </p:spTree>
    <p:extLst>
      <p:ext uri="{BB962C8B-B14F-4D97-AF65-F5344CB8AC3E}">
        <p14:creationId xmlns:p14="http://schemas.microsoft.com/office/powerpoint/2010/main" val="3437266660"/>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576252"/>
            <a:ext cx="6888480" cy="1724298"/>
          </a:xfrm>
        </p:spPr>
        <p:txBody>
          <a:bodyPr>
            <a:normAutofit/>
          </a:bodyPr>
          <a:lstStyle/>
          <a:p>
            <a:pPr algn="l"/>
            <a:r>
              <a:rPr lang="ru-RU" sz="3200" b="1" dirty="0" smtClean="0">
                <a:effectLst/>
                <a:latin typeface="Times New Roman" panose="02020603050405020304" pitchFamily="18" charset="0"/>
              </a:rPr>
              <a:t>Государственная поддержка </a:t>
            </a:r>
            <a:br>
              <a:rPr lang="ru-RU" sz="3200" b="1" dirty="0" smtClean="0">
                <a:effectLst/>
                <a:latin typeface="Times New Roman" panose="02020603050405020304" pitchFamily="18" charset="0"/>
              </a:rPr>
            </a:br>
            <a:r>
              <a:rPr lang="ru-RU" sz="3200" b="1" dirty="0" smtClean="0">
                <a:effectLst/>
                <a:latin typeface="Times New Roman" panose="02020603050405020304" pitchFamily="18" charset="0"/>
              </a:rPr>
              <a:t>субъектов инвестиционной </a:t>
            </a:r>
            <a:r>
              <a:rPr lang="ru-RU" sz="3200" dirty="0" smtClean="0">
                <a:effectLst/>
              </a:rPr>
              <a:t/>
            </a:r>
            <a:br>
              <a:rPr lang="ru-RU" sz="3200" dirty="0" smtClean="0">
                <a:effectLst/>
              </a:rPr>
            </a:br>
            <a:r>
              <a:rPr lang="ru-RU" sz="3200" b="1" dirty="0" smtClean="0">
                <a:effectLst/>
                <a:latin typeface="Times New Roman" panose="02020603050405020304" pitchFamily="18" charset="0"/>
                <a:ea typeface="Calibri" panose="020F0502020204030204" pitchFamily="34" charset="0"/>
              </a:rPr>
              <a:t>деятельности в Краснодарском крае</a:t>
            </a:r>
            <a:endParaRPr lang="ru-RU" sz="3200" dirty="0"/>
          </a:p>
        </p:txBody>
      </p:sp>
      <p:sp>
        <p:nvSpPr>
          <p:cNvPr id="3" name="Подзаголовок 2"/>
          <p:cNvSpPr>
            <a:spLocks noGrp="1"/>
          </p:cNvSpPr>
          <p:nvPr>
            <p:ph type="subTitle" idx="1"/>
          </p:nvPr>
        </p:nvSpPr>
        <p:spPr>
          <a:xfrm>
            <a:off x="6479177" y="3979818"/>
            <a:ext cx="4641670" cy="1277982"/>
          </a:xfrm>
        </p:spPr>
        <p:txBody>
          <a:bodyPr>
            <a:normAutofit fontScale="77500" lnSpcReduction="20000"/>
          </a:bodyPr>
          <a:lstStyle/>
          <a:p>
            <a:pPr algn="l"/>
            <a:r>
              <a:rPr lang="ru-RU" dirty="0" smtClean="0">
                <a:latin typeface="Times New Roman" panose="02020603050405020304" pitchFamily="18" charset="0"/>
                <a:cs typeface="Times New Roman" panose="02020603050405020304" pitchFamily="18" charset="0"/>
              </a:rPr>
              <a:t>О.В. Лукашева, начальник отдела государственной поддержки и сопровождения инвестиционной деятельности в управлении инвестиционной политики департамента инвестиций и развития малого и среднего предпринимательства Краснодарского края </a:t>
            </a:r>
          </a:p>
          <a:p>
            <a:pPr algn="l"/>
            <a:r>
              <a:rPr lang="ru-RU" dirty="0" smtClean="0">
                <a:latin typeface="Times New Roman" panose="02020603050405020304" pitchFamily="18" charset="0"/>
                <a:cs typeface="Times New Roman" panose="02020603050405020304" pitchFamily="18" charset="0"/>
              </a:rPr>
              <a:t>8 (861) 251-73-25</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2541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200" b="1" dirty="0">
                <a:latin typeface="Times New Roman" panose="02020603050405020304" pitchFamily="18" charset="0"/>
                <a:cs typeface="Times New Roman" panose="02020603050405020304" pitchFamily="18" charset="0"/>
              </a:rPr>
              <a:t>Условия включения инвестиционного проекта в реестр стратегических инвестиционных </a:t>
            </a:r>
            <a:r>
              <a:rPr lang="ru-RU" sz="2200" b="1" dirty="0" smtClean="0">
                <a:latin typeface="Times New Roman" panose="02020603050405020304" pitchFamily="18" charset="0"/>
                <a:cs typeface="Times New Roman" panose="02020603050405020304" pitchFamily="18" charset="0"/>
              </a:rPr>
              <a:t>проектов</a:t>
            </a:r>
            <a:r>
              <a:rPr lang="en-US" sz="2200" b="1" dirty="0" smtClean="0">
                <a:latin typeface="Times New Roman" panose="02020603050405020304" pitchFamily="18" charset="0"/>
                <a:cs typeface="Times New Roman" panose="02020603050405020304" pitchFamily="18" charset="0"/>
              </a:rPr>
              <a:t>:</a:t>
            </a:r>
            <a:r>
              <a:rPr lang="ru-RU" sz="2200" b="1" dirty="0" smtClean="0">
                <a:latin typeface="Times New Roman" panose="02020603050405020304" pitchFamily="18" charset="0"/>
                <a:cs typeface="Times New Roman" panose="02020603050405020304" pitchFamily="18" charset="0"/>
              </a:rPr>
              <a:t> </a:t>
            </a:r>
            <a:endParaRPr lang="ru-RU" sz="22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825624"/>
            <a:ext cx="10515600" cy="4540341"/>
          </a:xfrm>
        </p:spPr>
        <p:txBody>
          <a:bodyPr>
            <a:noAutofit/>
          </a:bodyPr>
          <a:lstStyle/>
          <a:p>
            <a:pPr marL="0" indent="0">
              <a:lnSpc>
                <a:spcPct val="120000"/>
              </a:lnSpc>
              <a:spcBef>
                <a:spcPts val="0"/>
              </a:spcBef>
              <a:buNone/>
            </a:pPr>
            <a:r>
              <a:rPr lang="ru-RU" sz="1600" dirty="0" smtClean="0">
                <a:latin typeface="Times New Roman" panose="02020603050405020304" pitchFamily="18" charset="0"/>
                <a:cs typeface="Times New Roman" panose="02020603050405020304" pitchFamily="18" charset="0"/>
              </a:rPr>
              <a:t>1</a:t>
            </a:r>
            <a:r>
              <a:rPr lang="ru-RU" sz="1600" dirty="0">
                <a:latin typeface="Times New Roman" panose="02020603050405020304" pitchFamily="18" charset="0"/>
                <a:cs typeface="Times New Roman" panose="02020603050405020304" pitchFamily="18" charset="0"/>
              </a:rPr>
              <a:t>. Объем капитальных вложений по инвестиционному проекту составит не менее 5 млрд рублей.</a:t>
            </a:r>
          </a:p>
          <a:p>
            <a:pPr>
              <a:lnSpc>
                <a:spcPct val="120000"/>
              </a:lnSpc>
              <a:spcBef>
                <a:spcPts val="0"/>
              </a:spcBef>
            </a:pPr>
            <a:endParaRPr lang="ru-RU" sz="1600" dirty="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ru-RU" sz="1600" dirty="0" smtClean="0">
                <a:latin typeface="Times New Roman" panose="02020603050405020304" pitchFamily="18" charset="0"/>
                <a:cs typeface="Times New Roman" panose="02020603050405020304" pitchFamily="18" charset="0"/>
              </a:rPr>
              <a:t>2</a:t>
            </a:r>
            <a:r>
              <a:rPr lang="ru-RU" sz="1600" dirty="0">
                <a:latin typeface="Times New Roman" panose="02020603050405020304" pitchFamily="18" charset="0"/>
                <a:cs typeface="Times New Roman" panose="02020603050405020304" pitchFamily="18" charset="0"/>
              </a:rPr>
              <a:t>. Документальное подтверждение источников финансирования инвестиционного проекта.</a:t>
            </a:r>
          </a:p>
          <a:p>
            <a:pPr>
              <a:lnSpc>
                <a:spcPct val="120000"/>
              </a:lnSpc>
              <a:spcBef>
                <a:spcPts val="0"/>
              </a:spcBef>
            </a:pPr>
            <a:endParaRPr lang="ru-RU" sz="1600" dirty="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ru-RU" sz="1600" dirty="0" smtClean="0">
                <a:latin typeface="Times New Roman" panose="02020603050405020304" pitchFamily="18" charset="0"/>
                <a:cs typeface="Times New Roman" panose="02020603050405020304" pitchFamily="18" charset="0"/>
              </a:rPr>
              <a:t>3</a:t>
            </a:r>
            <a:r>
              <a:rPr lang="ru-RU" sz="1600" dirty="0">
                <a:latin typeface="Times New Roman" panose="02020603050405020304" pitchFamily="18" charset="0"/>
                <a:cs typeface="Times New Roman" panose="02020603050405020304" pitchFamily="18" charset="0"/>
              </a:rPr>
              <a:t>. Финансовая реализуемость инвестиционного проекта, подтвержденная бизнес-планом.</a:t>
            </a:r>
          </a:p>
          <a:p>
            <a:pPr>
              <a:lnSpc>
                <a:spcPct val="120000"/>
              </a:lnSpc>
              <a:spcBef>
                <a:spcPts val="0"/>
              </a:spcBef>
            </a:pPr>
            <a:endParaRPr lang="ru-RU" sz="1600" dirty="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ru-RU" sz="1600" dirty="0" smtClean="0">
                <a:latin typeface="Times New Roman" panose="02020603050405020304" pitchFamily="18" charset="0"/>
                <a:cs typeface="Times New Roman" panose="02020603050405020304" pitchFamily="18" charset="0"/>
              </a:rPr>
              <a:t>4</a:t>
            </a:r>
            <a:r>
              <a:rPr lang="ru-RU" sz="1600" dirty="0">
                <a:latin typeface="Times New Roman" panose="02020603050405020304" pitchFamily="18" charset="0"/>
                <a:cs typeface="Times New Roman" panose="02020603050405020304" pitchFamily="18" charset="0"/>
              </a:rPr>
              <a:t>. Достижение в результате реализации инвестиционного проекта следующих видов эффективности проекта:</a:t>
            </a:r>
          </a:p>
          <a:p>
            <a:pPr>
              <a:lnSpc>
                <a:spcPct val="120000"/>
              </a:lnSpc>
              <a:spcBef>
                <a:spcPts val="0"/>
              </a:spcBef>
            </a:pPr>
            <a:endParaRPr lang="ru-RU" sz="1600" dirty="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en-US" sz="1600" dirty="0" smtClean="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4.1</a:t>
            </a:r>
            <a:r>
              <a:rPr lang="ru-RU" sz="1600" dirty="0">
                <a:latin typeface="Times New Roman" panose="02020603050405020304" pitchFamily="18" charset="0"/>
                <a:cs typeface="Times New Roman" panose="02020603050405020304" pitchFamily="18" charset="0"/>
              </a:rPr>
              <a:t>. Социальной эффективности.</a:t>
            </a:r>
          </a:p>
          <a:p>
            <a:pPr>
              <a:lnSpc>
                <a:spcPct val="120000"/>
              </a:lnSpc>
              <a:spcBef>
                <a:spcPts val="0"/>
              </a:spcBef>
            </a:pPr>
            <a:endParaRPr lang="ru-RU" sz="1600" dirty="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en-US" sz="1600" dirty="0" smtClean="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4.2</a:t>
            </a:r>
            <a:r>
              <a:rPr lang="ru-RU" sz="1600" dirty="0">
                <a:latin typeface="Times New Roman" panose="02020603050405020304" pitchFamily="18" charset="0"/>
                <a:cs typeface="Times New Roman" panose="02020603050405020304" pitchFamily="18" charset="0"/>
              </a:rPr>
              <a:t>. Экономической эффективности.</a:t>
            </a:r>
          </a:p>
          <a:p>
            <a:pPr>
              <a:lnSpc>
                <a:spcPct val="120000"/>
              </a:lnSpc>
              <a:spcBef>
                <a:spcPts val="0"/>
              </a:spcBef>
            </a:pPr>
            <a:endParaRPr lang="ru-RU" sz="1600" dirty="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en-US" sz="1600" dirty="0" smtClean="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4.3</a:t>
            </a:r>
            <a:r>
              <a:rPr lang="ru-RU" sz="1600" dirty="0">
                <a:latin typeface="Times New Roman" panose="02020603050405020304" pitchFamily="18" charset="0"/>
                <a:cs typeface="Times New Roman" panose="02020603050405020304" pitchFamily="18" charset="0"/>
              </a:rPr>
              <a:t>. Бюджетной эффективности.</a:t>
            </a:r>
          </a:p>
          <a:p>
            <a:pPr>
              <a:lnSpc>
                <a:spcPct val="120000"/>
              </a:lnSpc>
              <a:spcBef>
                <a:spcPts val="0"/>
              </a:spcBef>
            </a:pPr>
            <a:endParaRPr lang="ru-RU" sz="1600" dirty="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en-US" sz="1600" dirty="0" smtClean="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4.4</a:t>
            </a:r>
            <a:r>
              <a:rPr lang="ru-RU" sz="1600" dirty="0">
                <a:latin typeface="Times New Roman" panose="02020603050405020304" pitchFamily="18" charset="0"/>
                <a:cs typeface="Times New Roman" panose="02020603050405020304" pitchFamily="18" charset="0"/>
              </a:rPr>
              <a:t>. Отраслевой эффективности.</a:t>
            </a:r>
          </a:p>
          <a:p>
            <a:pPr>
              <a:lnSpc>
                <a:spcPct val="120000"/>
              </a:lnSpc>
              <a:spcBef>
                <a:spcPts val="0"/>
              </a:spcBef>
            </a:pP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88899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200" b="1" dirty="0">
                <a:latin typeface="Times New Roman" panose="02020603050405020304" pitchFamily="18" charset="0"/>
                <a:cs typeface="Times New Roman" panose="02020603050405020304" pitchFamily="18" charset="0"/>
              </a:rPr>
              <a:t>Условия включения инвестиционного проекта в реестр стратегических инвестиционных проектов: </a:t>
            </a:r>
          </a:p>
        </p:txBody>
      </p:sp>
      <p:sp>
        <p:nvSpPr>
          <p:cNvPr id="3" name="Объект 2"/>
          <p:cNvSpPr>
            <a:spLocks noGrp="1"/>
          </p:cNvSpPr>
          <p:nvPr>
            <p:ph idx="1"/>
          </p:nvPr>
        </p:nvSpPr>
        <p:spPr>
          <a:xfrm>
            <a:off x="838200" y="1454332"/>
            <a:ext cx="10515600" cy="5129348"/>
          </a:xfrm>
        </p:spPr>
        <p:txBody>
          <a:bodyPr>
            <a:noAutofit/>
          </a:bodyPr>
          <a:lstStyle/>
          <a:p>
            <a:pPr marL="0" indent="0">
              <a:lnSpc>
                <a:spcPct val="120000"/>
              </a:lnSpc>
              <a:spcBef>
                <a:spcPts val="0"/>
              </a:spcBef>
              <a:buNone/>
            </a:pPr>
            <a:r>
              <a:rPr lang="ru-RU" sz="1400" dirty="0" smtClean="0">
                <a:latin typeface="Times New Roman" panose="02020603050405020304" pitchFamily="18" charset="0"/>
                <a:cs typeface="Times New Roman" panose="02020603050405020304" pitchFamily="18" charset="0"/>
              </a:rPr>
              <a:t>5</a:t>
            </a:r>
            <a:r>
              <a:rPr lang="ru-RU" sz="1400" dirty="0">
                <a:latin typeface="Times New Roman" panose="02020603050405020304" pitchFamily="18" charset="0"/>
                <a:cs typeface="Times New Roman" panose="02020603050405020304" pitchFamily="18" charset="0"/>
              </a:rPr>
              <a:t>. Неполное освоение капитальных вложений по инвестиционному проекту на дату подачи заявления о включении в Реестр</a:t>
            </a:r>
            <a:r>
              <a:rPr lang="ru-RU" sz="1400" dirty="0" smtClean="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a:p>
            <a:pPr marL="0" indent="0">
              <a:lnSpc>
                <a:spcPct val="120000"/>
              </a:lnSpc>
              <a:spcBef>
                <a:spcPts val="0"/>
              </a:spcBef>
              <a:buNone/>
            </a:pPr>
            <a:endParaRPr lang="ru-RU" sz="1400" dirty="0" smtClean="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ru-RU" sz="1400" dirty="0" smtClean="0">
                <a:latin typeface="Times New Roman" panose="02020603050405020304" pitchFamily="18" charset="0"/>
                <a:cs typeface="Times New Roman" panose="02020603050405020304" pitchFamily="18" charset="0"/>
              </a:rPr>
              <a:t>6</a:t>
            </a:r>
            <a:r>
              <a:rPr lang="ru-RU" sz="1400" dirty="0">
                <a:latin typeface="Times New Roman" panose="02020603050405020304" pitchFamily="18" charset="0"/>
                <a:cs typeface="Times New Roman" panose="02020603050405020304" pitchFamily="18" charset="0"/>
              </a:rPr>
              <a:t>. Наличие положительного заключения государственной экспертизы проектной документации в случае, если проектная документация объекта капитального строительства подлежит государственной экспертизе в соответствии с законодательством </a:t>
            </a:r>
            <a:r>
              <a:rPr lang="ru-RU" sz="1400" dirty="0" smtClean="0">
                <a:latin typeface="Times New Roman" panose="02020603050405020304" pitchFamily="18" charset="0"/>
                <a:cs typeface="Times New Roman" panose="02020603050405020304" pitchFamily="18" charset="0"/>
              </a:rPr>
              <a:t>РФ или </a:t>
            </a:r>
            <a:r>
              <a:rPr lang="ru-RU" sz="1400" dirty="0">
                <a:latin typeface="Times New Roman" panose="02020603050405020304" pitchFamily="18" charset="0"/>
                <a:cs typeface="Times New Roman" panose="02020603050405020304" pitchFamily="18" charset="0"/>
              </a:rPr>
              <a:t>обоснование отсутствия обязанности прохождения государственной экспертизы проектной документации объекта капитального строительства в соответствии с законодательством </a:t>
            </a:r>
            <a:r>
              <a:rPr lang="ru-RU" sz="1400" dirty="0" smtClean="0">
                <a:latin typeface="Times New Roman" panose="02020603050405020304" pitchFamily="18" charset="0"/>
                <a:cs typeface="Times New Roman" panose="02020603050405020304" pitchFamily="18" charset="0"/>
              </a:rPr>
              <a:t>Р</a:t>
            </a:r>
            <a:r>
              <a:rPr lang="ru-RU" sz="1400" dirty="0">
                <a:latin typeface="Times New Roman" panose="02020603050405020304" pitchFamily="18" charset="0"/>
                <a:cs typeface="Times New Roman" panose="02020603050405020304" pitchFamily="18" charset="0"/>
              </a:rPr>
              <a:t>Ф</a:t>
            </a:r>
            <a:r>
              <a:rPr lang="ru-RU" sz="1400" dirty="0" smtClean="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a:p>
            <a:pPr>
              <a:lnSpc>
                <a:spcPct val="120000"/>
              </a:lnSpc>
              <a:spcBef>
                <a:spcPts val="0"/>
              </a:spcBef>
            </a:pPr>
            <a:endParaRPr lang="ru-RU" sz="1400" dirty="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ru-RU" sz="1400" dirty="0" smtClean="0">
                <a:latin typeface="Times New Roman" panose="02020603050405020304" pitchFamily="18" charset="0"/>
                <a:cs typeface="Times New Roman" panose="02020603050405020304" pitchFamily="18" charset="0"/>
              </a:rPr>
              <a:t>7</a:t>
            </a:r>
            <a:r>
              <a:rPr lang="ru-RU" sz="1400" dirty="0">
                <a:latin typeface="Times New Roman" panose="02020603050405020304" pitchFamily="18" charset="0"/>
                <a:cs typeface="Times New Roman" panose="02020603050405020304" pitchFamily="18" charset="0"/>
              </a:rPr>
              <a:t>. Использование научно-технических разработок и технологий (не менее трех пунктов</a:t>
            </a:r>
            <a:r>
              <a:rPr lang="ru-RU" sz="1400" dirty="0" smtClean="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a:p>
            <a:pPr>
              <a:lnSpc>
                <a:spcPct val="120000"/>
              </a:lnSpc>
              <a:spcBef>
                <a:spcPts val="0"/>
              </a:spcBef>
            </a:pPr>
            <a:r>
              <a:rPr lang="ru-RU" sz="1400" dirty="0">
                <a:latin typeface="Times New Roman" panose="02020603050405020304" pitchFamily="18" charset="0"/>
                <a:cs typeface="Times New Roman" panose="02020603050405020304" pitchFamily="18" charset="0"/>
              </a:rPr>
              <a:t>внедрение технологий, повышающих производительность труда</a:t>
            </a:r>
            <a:r>
              <a:rPr lang="ru-RU" sz="1400" dirty="0" smtClean="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a:p>
            <a:pPr>
              <a:lnSpc>
                <a:spcPct val="120000"/>
              </a:lnSpc>
              <a:spcBef>
                <a:spcPts val="0"/>
              </a:spcBef>
            </a:pPr>
            <a:r>
              <a:rPr lang="ru-RU" sz="1400" dirty="0">
                <a:latin typeface="Times New Roman" panose="02020603050405020304" pitchFamily="18" charset="0"/>
                <a:cs typeface="Times New Roman" panose="02020603050405020304" pitchFamily="18" charset="0"/>
              </a:rPr>
              <a:t>снижение себестоимости выпускаемой продукции (работ, услуг, технологий</a:t>
            </a:r>
            <a:r>
              <a:rPr lang="ru-RU" sz="1400" dirty="0" smtClean="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a:p>
            <a:pPr>
              <a:lnSpc>
                <a:spcPct val="120000"/>
              </a:lnSpc>
              <a:spcBef>
                <a:spcPts val="0"/>
              </a:spcBef>
            </a:pPr>
            <a:r>
              <a:rPr lang="ru-RU" sz="1400" dirty="0">
                <a:latin typeface="Times New Roman" panose="02020603050405020304" pitchFamily="18" charset="0"/>
                <a:cs typeface="Times New Roman" panose="02020603050405020304" pitchFamily="18" charset="0"/>
              </a:rPr>
              <a:t>выпуск принципиально новых видов продукции (работ, услуг, технологий</a:t>
            </a:r>
            <a:r>
              <a:rPr lang="ru-RU" sz="1400" dirty="0" smtClean="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a:p>
            <a:pPr>
              <a:lnSpc>
                <a:spcPct val="120000"/>
              </a:lnSpc>
              <a:spcBef>
                <a:spcPts val="0"/>
              </a:spcBef>
            </a:pPr>
            <a:r>
              <a:rPr lang="ru-RU" sz="1400" dirty="0">
                <a:latin typeface="Times New Roman" panose="02020603050405020304" pitchFamily="18" charset="0"/>
                <a:cs typeface="Times New Roman" panose="02020603050405020304" pitchFamily="18" charset="0"/>
              </a:rPr>
              <a:t>уменьшение энергоемкости выпускаемой продукции (работ, услуг, технологий</a:t>
            </a:r>
            <a:r>
              <a:rPr lang="ru-RU" sz="1400" dirty="0" smtClean="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a:p>
            <a:pPr>
              <a:lnSpc>
                <a:spcPct val="120000"/>
              </a:lnSpc>
              <a:spcBef>
                <a:spcPts val="0"/>
              </a:spcBef>
            </a:pPr>
            <a:r>
              <a:rPr lang="ru-RU" sz="1400" dirty="0">
                <a:latin typeface="Times New Roman" panose="02020603050405020304" pitchFamily="18" charset="0"/>
                <a:cs typeface="Times New Roman" panose="02020603050405020304" pitchFamily="18" charset="0"/>
              </a:rPr>
              <a:t>достижение существенных улучшений продукции (работ, услуг, технологий).</a:t>
            </a:r>
          </a:p>
          <a:p>
            <a:pPr>
              <a:lnSpc>
                <a:spcPct val="120000"/>
              </a:lnSpc>
              <a:spcBef>
                <a:spcPts val="0"/>
              </a:spcBef>
            </a:pPr>
            <a:endParaRPr lang="ru-RU" sz="1400" dirty="0">
              <a:latin typeface="Times New Roman" panose="02020603050405020304" pitchFamily="18" charset="0"/>
              <a:cs typeface="Times New Roman" panose="02020603050405020304" pitchFamily="18" charset="0"/>
            </a:endParaRPr>
          </a:p>
          <a:p>
            <a:pPr marL="0" indent="0">
              <a:lnSpc>
                <a:spcPct val="120000"/>
              </a:lnSpc>
              <a:spcBef>
                <a:spcPts val="0"/>
              </a:spcBef>
              <a:buNone/>
            </a:pPr>
            <a:r>
              <a:rPr lang="ru-RU" sz="1400" dirty="0" smtClean="0">
                <a:latin typeface="Times New Roman" panose="02020603050405020304" pitchFamily="18" charset="0"/>
                <a:cs typeface="Times New Roman" panose="02020603050405020304" pitchFamily="18" charset="0"/>
              </a:rPr>
              <a:t>8</a:t>
            </a:r>
            <a:r>
              <a:rPr lang="ru-RU" sz="1400" dirty="0">
                <a:latin typeface="Times New Roman" panose="02020603050405020304" pitchFamily="18" charset="0"/>
                <a:cs typeface="Times New Roman" panose="02020603050405020304" pitchFamily="18" charset="0"/>
              </a:rPr>
              <a:t>. Не предполагает осуществление экономической деятельности в следующих сферах</a:t>
            </a:r>
            <a:r>
              <a:rPr lang="ru-RU" sz="1400" dirty="0" smtClean="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a:p>
            <a:pPr>
              <a:lnSpc>
                <a:spcPct val="120000"/>
              </a:lnSpc>
              <a:spcBef>
                <a:spcPts val="0"/>
              </a:spcBef>
            </a:pPr>
            <a:r>
              <a:rPr lang="ru-RU" sz="1400" dirty="0">
                <a:latin typeface="Times New Roman" panose="02020603050405020304" pitchFamily="18" charset="0"/>
                <a:cs typeface="Times New Roman" panose="02020603050405020304" pitchFamily="18" charset="0"/>
              </a:rPr>
              <a:t>по организации и проведению азартных игр и заключению пари, по организации и проведению лотерей</a:t>
            </a:r>
            <a:r>
              <a:rPr lang="ru-RU" sz="1400" dirty="0" smtClean="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a:p>
            <a:pPr>
              <a:lnSpc>
                <a:spcPct val="120000"/>
              </a:lnSpc>
              <a:spcBef>
                <a:spcPts val="0"/>
              </a:spcBef>
            </a:pPr>
            <a:r>
              <a:rPr lang="ru-RU" sz="1400" dirty="0">
                <a:latin typeface="Times New Roman" panose="02020603050405020304" pitchFamily="18" charset="0"/>
                <a:cs typeface="Times New Roman" panose="02020603050405020304" pitchFamily="18" charset="0"/>
              </a:rPr>
              <a:t>оптовой и розничной торговли, за исключением деятельности оптовых сельскохозяйственных рынков</a:t>
            </a:r>
            <a:r>
              <a:rPr lang="ru-RU" sz="1400" dirty="0" smtClean="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a:p>
            <a:pPr>
              <a:lnSpc>
                <a:spcPct val="120000"/>
              </a:lnSpc>
              <a:spcBef>
                <a:spcPts val="0"/>
              </a:spcBef>
            </a:pPr>
            <a:r>
              <a:rPr lang="ru-RU" sz="1400" dirty="0">
                <a:latin typeface="Times New Roman" panose="02020603050405020304" pitchFamily="18" charset="0"/>
                <a:cs typeface="Times New Roman" panose="02020603050405020304" pitchFamily="18" charset="0"/>
              </a:rPr>
              <a:t>производства подакцизных товаров, за исключением производства нефтепродуктов, а также производства вина из винограда и производства дистиллированных питьевых алкогольных напитков из виноматериалов</a:t>
            </a:r>
            <a:r>
              <a:rPr lang="ru-RU" sz="1400" dirty="0" smtClean="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a:p>
            <a:pPr>
              <a:lnSpc>
                <a:spcPct val="120000"/>
              </a:lnSpc>
              <a:spcBef>
                <a:spcPts val="0"/>
              </a:spcBef>
            </a:pPr>
            <a:r>
              <a:rPr lang="ru-RU" sz="1400" dirty="0">
                <a:latin typeface="Times New Roman" panose="02020603050405020304" pitchFamily="18" charset="0"/>
                <a:cs typeface="Times New Roman" panose="02020603050405020304" pitchFamily="18" charset="0"/>
              </a:rPr>
              <a:t>долевого строительства многоквартирных домов и иных объектов недвижимости.</a:t>
            </a:r>
          </a:p>
          <a:p>
            <a:pPr>
              <a:lnSpc>
                <a:spcPct val="120000"/>
              </a:lnSpc>
              <a:spcBef>
                <a:spcPts val="0"/>
              </a:spcBef>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53668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62486"/>
          </a:xfrm>
        </p:spPr>
        <p:txBody>
          <a:bodyPr>
            <a:normAutofit/>
          </a:bodyPr>
          <a:lstStyle/>
          <a:p>
            <a:r>
              <a:rPr lang="ru-RU" sz="2200" b="1" dirty="0" smtClean="0">
                <a:latin typeface="Times New Roman" panose="02020603050405020304" pitchFamily="18" charset="0"/>
                <a:cs typeface="Times New Roman" panose="02020603050405020304" pitchFamily="18" charset="0"/>
              </a:rPr>
              <a:t>Документы претендента</a:t>
            </a:r>
            <a:r>
              <a:rPr lang="en-US" sz="2200" b="1" dirty="0" smtClean="0">
                <a:latin typeface="Times New Roman" panose="02020603050405020304" pitchFamily="18" charset="0"/>
                <a:cs typeface="Times New Roman" panose="02020603050405020304" pitchFamily="18" charset="0"/>
              </a:rPr>
              <a:t>:</a:t>
            </a:r>
            <a:endParaRPr lang="ru-RU" sz="2200" b="1" dirty="0">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270734316"/>
              </p:ext>
            </p:extLst>
          </p:nvPr>
        </p:nvGraphicFramePr>
        <p:xfrm>
          <a:off x="777240" y="1349830"/>
          <a:ext cx="10515600" cy="5194660"/>
        </p:xfrm>
        <a:graphic>
          <a:graphicData uri="http://schemas.openxmlformats.org/drawingml/2006/table">
            <a:tbl>
              <a:tblPr firstRow="1" bandRow="1">
                <a:tableStyleId>{5C22544A-7EE6-4342-B048-85BDC9FD1C3A}</a:tableStyleId>
              </a:tblPr>
              <a:tblGrid>
                <a:gridCol w="5449389"/>
                <a:gridCol w="1254034"/>
                <a:gridCol w="1114697"/>
                <a:gridCol w="2697480"/>
              </a:tblGrid>
              <a:tr h="539538">
                <a:tc>
                  <a:txBody>
                    <a:bodyPr/>
                    <a:lstStyle/>
                    <a:p>
                      <a:r>
                        <a:rPr lang="ru-RU" sz="1400" b="1" dirty="0" smtClean="0">
                          <a:latin typeface="Times New Roman" panose="02020603050405020304" pitchFamily="18" charset="0"/>
                          <a:cs typeface="Times New Roman" panose="02020603050405020304" pitchFamily="18" charset="0"/>
                        </a:rPr>
                        <a:t>Наименование</a:t>
                      </a:r>
                      <a:endParaRPr lang="ru-RU" sz="1400" b="1" dirty="0">
                        <a:latin typeface="Times New Roman" panose="02020603050405020304" pitchFamily="18" charset="0"/>
                        <a:cs typeface="Times New Roman" panose="02020603050405020304" pitchFamily="18" charset="0"/>
                      </a:endParaRPr>
                    </a:p>
                  </a:txBody>
                  <a:tcPr/>
                </a:tc>
                <a:tc>
                  <a:txBody>
                    <a:bodyPr/>
                    <a:lstStyle/>
                    <a:p>
                      <a:r>
                        <a:rPr lang="ru-RU" sz="1400" b="1" dirty="0" smtClean="0">
                          <a:latin typeface="Times New Roman" panose="02020603050405020304" pitchFamily="18" charset="0"/>
                          <a:cs typeface="Times New Roman" panose="02020603050405020304" pitchFamily="18" charset="0"/>
                        </a:rPr>
                        <a:t>Количество экземпляров</a:t>
                      </a:r>
                      <a:endParaRPr lang="ru-RU" sz="1400" b="1" dirty="0">
                        <a:latin typeface="Times New Roman" panose="02020603050405020304" pitchFamily="18" charset="0"/>
                        <a:cs typeface="Times New Roman" panose="02020603050405020304" pitchFamily="18" charset="0"/>
                      </a:endParaRPr>
                    </a:p>
                  </a:txBody>
                  <a:tcPr/>
                </a:tc>
                <a:tc>
                  <a:txBody>
                    <a:bodyPr/>
                    <a:lstStyle/>
                    <a:p>
                      <a:r>
                        <a:rPr lang="ru-RU" sz="1400" b="1" dirty="0" smtClean="0">
                          <a:latin typeface="Times New Roman" panose="02020603050405020304" pitchFamily="18" charset="0"/>
                          <a:cs typeface="Times New Roman" panose="02020603050405020304" pitchFamily="18" charset="0"/>
                        </a:rPr>
                        <a:t>Формат носителя</a:t>
                      </a:r>
                      <a:endParaRPr lang="ru-RU" sz="1400" b="1" dirty="0">
                        <a:latin typeface="Times New Roman" panose="02020603050405020304" pitchFamily="18" charset="0"/>
                        <a:cs typeface="Times New Roman" panose="02020603050405020304" pitchFamily="18" charset="0"/>
                      </a:endParaRPr>
                    </a:p>
                  </a:txBody>
                  <a:tcPr/>
                </a:tc>
                <a:tc>
                  <a:txBody>
                    <a:bodyPr/>
                    <a:lstStyle/>
                    <a:p>
                      <a:r>
                        <a:rPr lang="ru-RU" sz="1400" b="1" dirty="0" smtClean="0">
                          <a:latin typeface="Times New Roman" panose="02020603050405020304" pitchFamily="18" charset="0"/>
                          <a:cs typeface="Times New Roman" panose="02020603050405020304" pitchFamily="18" charset="0"/>
                        </a:rPr>
                        <a:t>Условие</a:t>
                      </a:r>
                      <a:r>
                        <a:rPr lang="ru-RU" sz="1400" b="1" baseline="0" dirty="0" smtClean="0">
                          <a:latin typeface="Times New Roman" panose="02020603050405020304" pitchFamily="18" charset="0"/>
                          <a:cs typeface="Times New Roman" panose="02020603050405020304" pitchFamily="18" charset="0"/>
                        </a:rPr>
                        <a:t> заверения</a:t>
                      </a:r>
                      <a:endParaRPr lang="ru-RU" sz="1400" b="1" dirty="0">
                        <a:latin typeface="Times New Roman" panose="02020603050405020304" pitchFamily="18" charset="0"/>
                        <a:cs typeface="Times New Roman" panose="02020603050405020304" pitchFamily="18" charset="0"/>
                      </a:endParaRPr>
                    </a:p>
                  </a:txBody>
                  <a:tcPr/>
                </a:tc>
              </a:tr>
              <a:tr h="1703531">
                <a:tc>
                  <a:txBody>
                    <a:bodyPr/>
                    <a:lstStyle/>
                    <a:p>
                      <a:r>
                        <a:rPr lang="ru-RU" sz="1400" dirty="0" smtClean="0">
                          <a:latin typeface="Times New Roman" panose="02020603050405020304" pitchFamily="18" charset="0"/>
                          <a:cs typeface="Times New Roman" panose="02020603050405020304" pitchFamily="18" charset="0"/>
                        </a:rPr>
                        <a:t>Письмо-заявление о присвоении инвестиционному проекту статуса, одобренного (далее - заявление) по форме, утверждаемой приказом департамента.</a:t>
                      </a:r>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2 экз.</a:t>
                      </a:r>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Бумажный</a:t>
                      </a:r>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Подпись</a:t>
                      </a:r>
                      <a:r>
                        <a:rPr lang="ru-RU" sz="1400" baseline="0" dirty="0" smtClean="0">
                          <a:latin typeface="Times New Roman" panose="02020603050405020304" pitchFamily="18" charset="0"/>
                          <a:cs typeface="Times New Roman" panose="02020603050405020304" pitchFamily="18" charset="0"/>
                        </a:rPr>
                        <a:t> р</a:t>
                      </a:r>
                      <a:r>
                        <a:rPr lang="ru-RU" sz="1400" dirty="0" smtClean="0">
                          <a:latin typeface="Times New Roman" panose="02020603050405020304" pitchFamily="18" charset="0"/>
                          <a:cs typeface="Times New Roman" panose="02020603050405020304" pitchFamily="18" charset="0"/>
                        </a:rPr>
                        <a:t>уководителя или уполномоченного им лица на основании доверенности</a:t>
                      </a:r>
                    </a:p>
                    <a:p>
                      <a:r>
                        <a:rPr lang="ru-RU" sz="1400" dirty="0" smtClean="0">
                          <a:latin typeface="Times New Roman" panose="02020603050405020304" pitchFamily="18" charset="0"/>
                          <a:cs typeface="Times New Roman" panose="02020603050405020304" pitchFamily="18" charset="0"/>
                        </a:rPr>
                        <a:t>Заверен печатью (при наличии)</a:t>
                      </a:r>
                    </a:p>
                    <a:p>
                      <a:endParaRPr lang="ru-RU" sz="1400" dirty="0">
                        <a:latin typeface="Times New Roman" panose="02020603050405020304" pitchFamily="18" charset="0"/>
                        <a:cs typeface="Times New Roman" panose="02020603050405020304" pitchFamily="18" charset="0"/>
                      </a:endParaRPr>
                    </a:p>
                  </a:txBody>
                  <a:tcPr/>
                </a:tc>
              </a:tr>
              <a:tr h="539538">
                <a:tc>
                  <a:txBody>
                    <a:bodyPr/>
                    <a:lstStyle/>
                    <a:p>
                      <a:r>
                        <a:rPr lang="ru-RU" sz="1400" b="1" dirty="0" smtClean="0">
                          <a:latin typeface="Times New Roman" panose="02020603050405020304" pitchFamily="18" charset="0"/>
                          <a:cs typeface="Times New Roman" panose="02020603050405020304" pitchFamily="18" charset="0"/>
                        </a:rPr>
                        <a:t>Копии</a:t>
                      </a:r>
                      <a:r>
                        <a:rPr lang="ru-RU" sz="1400" dirty="0" smtClean="0">
                          <a:latin typeface="Times New Roman" panose="02020603050405020304" pitchFamily="18" charset="0"/>
                          <a:cs typeface="Times New Roman" panose="02020603050405020304" pitchFamily="18" charset="0"/>
                        </a:rPr>
                        <a:t> учредительных документов</a:t>
                      </a:r>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2 экз.</a:t>
                      </a:r>
                    </a:p>
                    <a:p>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Бумажный</a:t>
                      </a:r>
                    </a:p>
                    <a:p>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Нотариальное заверение</a:t>
                      </a:r>
                    </a:p>
                    <a:p>
                      <a:endParaRPr lang="ru-RU" sz="1400" dirty="0">
                        <a:latin typeface="Times New Roman" panose="02020603050405020304" pitchFamily="18" charset="0"/>
                        <a:cs typeface="Times New Roman" panose="02020603050405020304" pitchFamily="18" charset="0"/>
                      </a:endParaRPr>
                    </a:p>
                  </a:txBody>
                  <a:tcPr/>
                </a:tc>
              </a:tr>
              <a:tr h="761701">
                <a:tc>
                  <a:txBody>
                    <a:bodyPr/>
                    <a:lstStyle/>
                    <a:p>
                      <a:r>
                        <a:rPr lang="ru-RU" sz="1400" b="1" dirty="0" smtClean="0">
                          <a:latin typeface="Times New Roman" panose="02020603050405020304" pitchFamily="18" charset="0"/>
                          <a:cs typeface="Times New Roman" panose="02020603050405020304" pitchFamily="18" charset="0"/>
                        </a:rPr>
                        <a:t>Оригинал</a:t>
                      </a:r>
                      <a:r>
                        <a:rPr lang="ru-RU" sz="1400" dirty="0" smtClean="0">
                          <a:latin typeface="Times New Roman" panose="02020603050405020304" pitchFamily="18" charset="0"/>
                          <a:cs typeface="Times New Roman" panose="02020603050405020304" pitchFamily="18" charset="0"/>
                        </a:rPr>
                        <a:t> выписки из Единого государственного реестра юридических лиц по состоянию на дату, предшествующую дате подачи заявления не более чем на 30 календарных дней.</a:t>
                      </a:r>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1 экз.</a:t>
                      </a:r>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Бумажный</a:t>
                      </a:r>
                    </a:p>
                    <a:p>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Заверение выдавшего</a:t>
                      </a:r>
                      <a:r>
                        <a:rPr lang="ru-RU" sz="1400" baseline="0" dirty="0" smtClean="0">
                          <a:latin typeface="Times New Roman" panose="02020603050405020304" pitchFamily="18" charset="0"/>
                          <a:cs typeface="Times New Roman" panose="02020603050405020304" pitchFamily="18" charset="0"/>
                        </a:rPr>
                        <a:t> органа</a:t>
                      </a:r>
                      <a:endParaRPr lang="ru-RU" sz="1400" dirty="0">
                        <a:latin typeface="Times New Roman" panose="02020603050405020304" pitchFamily="18" charset="0"/>
                        <a:cs typeface="Times New Roman" panose="02020603050405020304" pitchFamily="18" charset="0"/>
                      </a:endParaRPr>
                    </a:p>
                  </a:txBody>
                  <a:tcPr/>
                </a:tc>
              </a:tr>
              <a:tr h="1650352">
                <a:tc>
                  <a:txBody>
                    <a:bodyPr/>
                    <a:lstStyle/>
                    <a:p>
                      <a:r>
                        <a:rPr lang="ru-RU" sz="1400" b="1" dirty="0" smtClean="0">
                          <a:latin typeface="Times New Roman" panose="02020603050405020304" pitchFamily="18" charset="0"/>
                          <a:cs typeface="Times New Roman" panose="02020603050405020304" pitchFamily="18" charset="0"/>
                        </a:rPr>
                        <a:t>Копию</a:t>
                      </a:r>
                      <a:r>
                        <a:rPr lang="ru-RU" sz="1400" dirty="0" smtClean="0">
                          <a:latin typeface="Times New Roman" panose="02020603050405020304" pitchFamily="18" charset="0"/>
                          <a:cs typeface="Times New Roman" panose="02020603050405020304" pitchFamily="18" charset="0"/>
                        </a:rPr>
                        <a:t> бухгалтерской (финансовой) отчетности претендента за последний отчетный год (включая пояснительную записку) с отметкой налогового органа о принятии указанной отчетности и копию промежуточной бухгалтерской (финансовой) отчетности на дату подачи претендентом заявления.</a:t>
                      </a:r>
                      <a:endParaRPr lang="ru-RU" sz="14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2 экз.</a:t>
                      </a:r>
                      <a:endParaRPr kumimoji="0" lang="ru-RU" sz="1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Бумажный</a:t>
                      </a:r>
                    </a:p>
                    <a:p>
                      <a:endParaRPr lang="ru-RU" sz="1400" dirty="0" smtClean="0">
                        <a:latin typeface="Times New Roman" panose="02020603050405020304" pitchFamily="18" charset="0"/>
                        <a:cs typeface="Times New Roman" panose="02020603050405020304" pitchFamily="18" charset="0"/>
                      </a:endParaRPr>
                    </a:p>
                    <a:p>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Подпись</a:t>
                      </a:r>
                      <a:r>
                        <a:rPr lang="ru-RU" sz="1400" baseline="0" dirty="0" smtClean="0">
                          <a:latin typeface="Times New Roman" panose="02020603050405020304" pitchFamily="18" charset="0"/>
                          <a:cs typeface="Times New Roman" panose="02020603050405020304" pitchFamily="18" charset="0"/>
                        </a:rPr>
                        <a:t> р</a:t>
                      </a:r>
                      <a:r>
                        <a:rPr lang="ru-RU" sz="1400" dirty="0" smtClean="0">
                          <a:latin typeface="Times New Roman" panose="02020603050405020304" pitchFamily="18" charset="0"/>
                          <a:cs typeface="Times New Roman" panose="02020603050405020304" pitchFamily="18" charset="0"/>
                        </a:rPr>
                        <a:t>уководителя или уполномоченного им лица на основании доверенности</a:t>
                      </a:r>
                    </a:p>
                    <a:p>
                      <a:r>
                        <a:rPr lang="ru-RU" sz="1400" dirty="0" smtClean="0">
                          <a:latin typeface="Times New Roman" panose="02020603050405020304" pitchFamily="18" charset="0"/>
                          <a:cs typeface="Times New Roman" panose="02020603050405020304" pitchFamily="18" charset="0"/>
                        </a:rPr>
                        <a:t>Подпись главного бухгалтера или иного уполномоченного на ведение бухучета лица</a:t>
                      </a:r>
                    </a:p>
                    <a:p>
                      <a:r>
                        <a:rPr lang="ru-RU" sz="1400" dirty="0" smtClean="0">
                          <a:latin typeface="Times New Roman" panose="02020603050405020304" pitchFamily="18" charset="0"/>
                          <a:cs typeface="Times New Roman" panose="02020603050405020304" pitchFamily="18" charset="0"/>
                        </a:rPr>
                        <a:t>Заверен печатью (при наличии)</a:t>
                      </a:r>
                    </a:p>
                  </a:txBody>
                  <a:tcPr/>
                </a:tc>
              </a:tr>
            </a:tbl>
          </a:graphicData>
        </a:graphic>
      </p:graphicFrame>
    </p:spTree>
    <p:extLst>
      <p:ext uri="{BB962C8B-B14F-4D97-AF65-F5344CB8AC3E}">
        <p14:creationId xmlns:p14="http://schemas.microsoft.com/office/powerpoint/2010/main" val="29336977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32155"/>
          </a:xfrm>
        </p:spPr>
        <p:txBody>
          <a:bodyPr>
            <a:normAutofit/>
          </a:bodyPr>
          <a:lstStyle/>
          <a:p>
            <a:r>
              <a:rPr lang="ru-RU" sz="2200" b="1" dirty="0">
                <a:solidFill>
                  <a:prstClr val="black"/>
                </a:solidFill>
                <a:latin typeface="Times New Roman" panose="02020603050405020304" pitchFamily="18" charset="0"/>
                <a:cs typeface="Times New Roman" panose="02020603050405020304" pitchFamily="18" charset="0"/>
              </a:rPr>
              <a:t>Документы претендента</a:t>
            </a:r>
            <a:r>
              <a:rPr lang="en-US" sz="2200" b="1" dirty="0">
                <a:solidFill>
                  <a:prstClr val="black"/>
                </a:solidFill>
                <a:latin typeface="Times New Roman" panose="02020603050405020304" pitchFamily="18" charset="0"/>
                <a:cs typeface="Times New Roman" panose="02020603050405020304" pitchFamily="18" charset="0"/>
              </a:rPr>
              <a:t>:</a:t>
            </a:r>
            <a:endParaRPr lang="ru-RU" sz="22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115502768"/>
              </p:ext>
            </p:extLst>
          </p:nvPr>
        </p:nvGraphicFramePr>
        <p:xfrm>
          <a:off x="838200" y="1321254"/>
          <a:ext cx="10515600" cy="5227592"/>
        </p:xfrm>
        <a:graphic>
          <a:graphicData uri="http://schemas.openxmlformats.org/drawingml/2006/table">
            <a:tbl>
              <a:tblPr firstRow="1" bandRow="1">
                <a:tableStyleId>{5C22544A-7EE6-4342-B048-85BDC9FD1C3A}</a:tableStyleId>
              </a:tblPr>
              <a:tblGrid>
                <a:gridCol w="5144589"/>
                <a:gridCol w="1254034"/>
                <a:gridCol w="1288868"/>
                <a:gridCol w="2828109"/>
              </a:tblGrid>
              <a:tr h="558925">
                <a:tc>
                  <a:txBody>
                    <a:bodyPr/>
                    <a:lstStyle/>
                    <a:p>
                      <a:r>
                        <a:rPr lang="ru-RU" sz="1400" b="1" dirty="0" smtClean="0">
                          <a:latin typeface="Times New Roman" panose="02020603050405020304" pitchFamily="18" charset="0"/>
                          <a:cs typeface="Times New Roman" panose="02020603050405020304" pitchFamily="18" charset="0"/>
                        </a:rPr>
                        <a:t>Наименование</a:t>
                      </a:r>
                      <a:endParaRPr lang="ru-RU" sz="1400" b="1" dirty="0">
                        <a:latin typeface="Times New Roman" panose="02020603050405020304" pitchFamily="18" charset="0"/>
                        <a:cs typeface="Times New Roman" panose="02020603050405020304" pitchFamily="18" charset="0"/>
                      </a:endParaRPr>
                    </a:p>
                  </a:txBody>
                  <a:tcPr/>
                </a:tc>
                <a:tc>
                  <a:txBody>
                    <a:bodyPr/>
                    <a:lstStyle/>
                    <a:p>
                      <a:r>
                        <a:rPr lang="ru-RU" sz="1400" b="1" dirty="0" smtClean="0">
                          <a:latin typeface="Times New Roman" panose="02020603050405020304" pitchFamily="18" charset="0"/>
                          <a:cs typeface="Times New Roman" panose="02020603050405020304" pitchFamily="18" charset="0"/>
                        </a:rPr>
                        <a:t>Количество экземпляров</a:t>
                      </a:r>
                      <a:endParaRPr lang="ru-RU" sz="1400" b="1" dirty="0">
                        <a:latin typeface="Times New Roman" panose="02020603050405020304" pitchFamily="18" charset="0"/>
                        <a:cs typeface="Times New Roman" panose="02020603050405020304" pitchFamily="18" charset="0"/>
                      </a:endParaRPr>
                    </a:p>
                  </a:txBody>
                  <a:tcPr/>
                </a:tc>
                <a:tc>
                  <a:txBody>
                    <a:bodyPr/>
                    <a:lstStyle/>
                    <a:p>
                      <a:r>
                        <a:rPr lang="ru-RU" sz="1400" b="1" dirty="0" smtClean="0">
                          <a:latin typeface="Times New Roman" panose="02020603050405020304" pitchFamily="18" charset="0"/>
                          <a:cs typeface="Times New Roman" panose="02020603050405020304" pitchFamily="18" charset="0"/>
                        </a:rPr>
                        <a:t>Формат носителя</a:t>
                      </a:r>
                      <a:endParaRPr lang="ru-RU" sz="1400" b="1" dirty="0">
                        <a:latin typeface="Times New Roman" panose="02020603050405020304" pitchFamily="18" charset="0"/>
                        <a:cs typeface="Times New Roman" panose="02020603050405020304" pitchFamily="18" charset="0"/>
                      </a:endParaRPr>
                    </a:p>
                  </a:txBody>
                  <a:tcPr/>
                </a:tc>
                <a:tc>
                  <a:txBody>
                    <a:bodyPr/>
                    <a:lstStyle/>
                    <a:p>
                      <a:r>
                        <a:rPr lang="ru-RU" sz="1400" b="1" dirty="0" smtClean="0">
                          <a:latin typeface="Times New Roman" panose="02020603050405020304" pitchFamily="18" charset="0"/>
                          <a:cs typeface="Times New Roman" panose="02020603050405020304" pitchFamily="18" charset="0"/>
                        </a:rPr>
                        <a:t>Условие</a:t>
                      </a:r>
                      <a:r>
                        <a:rPr lang="ru-RU" sz="1400" b="1" baseline="0" dirty="0" smtClean="0">
                          <a:latin typeface="Times New Roman" panose="02020603050405020304" pitchFamily="18" charset="0"/>
                          <a:cs typeface="Times New Roman" panose="02020603050405020304" pitchFamily="18" charset="0"/>
                        </a:rPr>
                        <a:t> заверения</a:t>
                      </a:r>
                      <a:endParaRPr lang="ru-RU" sz="1400" b="1" dirty="0">
                        <a:latin typeface="Times New Roman" panose="02020603050405020304" pitchFamily="18" charset="0"/>
                        <a:cs typeface="Times New Roman" panose="02020603050405020304" pitchFamily="18" charset="0"/>
                      </a:endParaRPr>
                    </a:p>
                  </a:txBody>
                  <a:tcPr/>
                </a:tc>
              </a:tr>
              <a:tr h="1019216">
                <a:tc>
                  <a:txBody>
                    <a:bodyPr/>
                    <a:lstStyle/>
                    <a:p>
                      <a:r>
                        <a:rPr lang="ru-RU" sz="1400" dirty="0" smtClean="0">
                          <a:latin typeface="Times New Roman" panose="02020603050405020304" pitchFamily="18" charset="0"/>
                          <a:cs typeface="Times New Roman" panose="02020603050405020304" pitchFamily="18" charset="0"/>
                        </a:rPr>
                        <a:t>Бизнес-план инвестиционного проекта, соответствующий макету бизнес-плана и требованиям к нему, утверждаемым приказом департамента</a:t>
                      </a:r>
                      <a:endParaRPr lang="ru-RU" sz="14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2 экз.</a:t>
                      </a:r>
                    </a:p>
                    <a:p>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Бумажный</a:t>
                      </a:r>
                      <a:r>
                        <a:rPr lang="ru-RU" sz="1400" baseline="0" dirty="0" smtClean="0">
                          <a:latin typeface="Times New Roman" panose="02020603050405020304" pitchFamily="18" charset="0"/>
                          <a:cs typeface="Times New Roman" panose="02020603050405020304" pitchFamily="18" charset="0"/>
                        </a:rPr>
                        <a:t> + электронный</a:t>
                      </a:r>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Руководитель или уполномоченное им лицом на основании доверенности</a:t>
                      </a:r>
                    </a:p>
                    <a:p>
                      <a:r>
                        <a:rPr lang="ru-RU" sz="1400" dirty="0" smtClean="0">
                          <a:latin typeface="Times New Roman" panose="02020603050405020304" pitchFamily="18" charset="0"/>
                          <a:cs typeface="Times New Roman" panose="02020603050405020304" pitchFamily="18" charset="0"/>
                        </a:rPr>
                        <a:t>Заверен</a:t>
                      </a:r>
                      <a:r>
                        <a:rPr lang="ru-RU" sz="1400" baseline="0" dirty="0" smtClean="0">
                          <a:latin typeface="Times New Roman" panose="02020603050405020304" pitchFamily="18" charset="0"/>
                          <a:cs typeface="Times New Roman" panose="02020603050405020304" pitchFamily="18" charset="0"/>
                        </a:rPr>
                        <a:t> печатью (при наличии)</a:t>
                      </a:r>
                      <a:endParaRPr lang="ru-RU" sz="1400" dirty="0">
                        <a:latin typeface="Times New Roman" panose="02020603050405020304" pitchFamily="18" charset="0"/>
                        <a:cs typeface="Times New Roman" panose="02020603050405020304" pitchFamily="18" charset="0"/>
                      </a:endParaRPr>
                    </a:p>
                  </a:txBody>
                  <a:tcPr/>
                </a:tc>
              </a:tr>
              <a:tr h="1709653">
                <a:tc>
                  <a:txBody>
                    <a:bodyPr/>
                    <a:lstStyle/>
                    <a:p>
                      <a:r>
                        <a:rPr lang="ru-RU" sz="1400" b="1" dirty="0" smtClean="0">
                          <a:latin typeface="Times New Roman" panose="02020603050405020304" pitchFamily="18" charset="0"/>
                          <a:cs typeface="Times New Roman" panose="02020603050405020304" pitchFamily="18" charset="0"/>
                        </a:rPr>
                        <a:t>Копии</a:t>
                      </a:r>
                      <a:r>
                        <a:rPr lang="ru-RU" sz="1400" dirty="0" smtClean="0">
                          <a:latin typeface="Times New Roman" panose="02020603050405020304" pitchFamily="18" charset="0"/>
                          <a:cs typeface="Times New Roman" panose="02020603050405020304" pitchFamily="18" charset="0"/>
                        </a:rPr>
                        <a:t> документов, подтверждающих наличие источников финансирования инвестиционного проекта, указанных в бизнес-плане инвестиционного проекта.</a:t>
                      </a:r>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2 экз.</a:t>
                      </a:r>
                    </a:p>
                    <a:p>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Бумажный</a:t>
                      </a:r>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Руководитель или уполномоченное им лицом на основании доверенности</a:t>
                      </a:r>
                    </a:p>
                    <a:p>
                      <a:r>
                        <a:rPr lang="ru-RU" sz="1400" dirty="0" smtClean="0">
                          <a:latin typeface="Times New Roman" panose="02020603050405020304" pitchFamily="18" charset="0"/>
                          <a:cs typeface="Times New Roman" panose="02020603050405020304" pitchFamily="18" charset="0"/>
                        </a:rPr>
                        <a:t>Подпись главного бухгалтера или иного уполномоченного на ведение бухучета лица</a:t>
                      </a:r>
                    </a:p>
                    <a:p>
                      <a:r>
                        <a:rPr lang="ru-RU" sz="1400" dirty="0" smtClean="0">
                          <a:latin typeface="Times New Roman" panose="02020603050405020304" pitchFamily="18" charset="0"/>
                          <a:cs typeface="Times New Roman" panose="02020603050405020304" pitchFamily="18" charset="0"/>
                        </a:rPr>
                        <a:t>Заверен печатью (при наличии)</a:t>
                      </a:r>
                      <a:endParaRPr lang="ru-RU" sz="1400" dirty="0">
                        <a:latin typeface="Times New Roman" panose="02020603050405020304" pitchFamily="18" charset="0"/>
                        <a:cs typeface="Times New Roman" panose="02020603050405020304" pitchFamily="18" charset="0"/>
                      </a:endParaRPr>
                    </a:p>
                  </a:txBody>
                  <a:tcPr/>
                </a:tc>
              </a:tr>
              <a:tr h="1939798">
                <a:tc>
                  <a:txBody>
                    <a:bodyPr/>
                    <a:lstStyle/>
                    <a:p>
                      <a:r>
                        <a:rPr lang="ru-RU" sz="1400" b="1" dirty="0" smtClean="0">
                          <a:latin typeface="Times New Roman" panose="02020603050405020304" pitchFamily="18" charset="0"/>
                          <a:cs typeface="Times New Roman" panose="02020603050405020304" pitchFamily="18" charset="0"/>
                        </a:rPr>
                        <a:t>Копию</a:t>
                      </a:r>
                      <a:r>
                        <a:rPr lang="ru-RU" sz="1400" dirty="0" smtClean="0">
                          <a:latin typeface="Times New Roman" panose="02020603050405020304" pitchFamily="18" charset="0"/>
                          <a:cs typeface="Times New Roman" panose="02020603050405020304" pitchFamily="18" charset="0"/>
                        </a:rPr>
                        <a:t> положительного заключения государственной экспертизы проектной документации в случае, если проектная документация объекта капитального строительства подлежит государственной экспертизе в соответствии с законодательством РФ, или обоснование отсутствия обязанности прохождения государственной экспертизы проектной документации объекта капитального строительства в соответствии с законодательством РФ </a:t>
                      </a:r>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2 экз.</a:t>
                      </a:r>
                    </a:p>
                    <a:p>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Заключение на электронном носителе в формате PDF</a:t>
                      </a:r>
                    </a:p>
                    <a:p>
                      <a:r>
                        <a:rPr lang="ru-RU" sz="1400" dirty="0" smtClean="0">
                          <a:latin typeface="Times New Roman" panose="02020603050405020304" pitchFamily="18" charset="0"/>
                          <a:cs typeface="Times New Roman" panose="02020603050405020304" pitchFamily="18" charset="0"/>
                        </a:rPr>
                        <a:t>Обоснование на бумажном </a:t>
                      </a:r>
                      <a:endParaRPr lang="ru-RU" sz="1400"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Заключение удостоверено</a:t>
                      </a:r>
                      <a:r>
                        <a:rPr lang="ru-RU" sz="1400" baseline="0" dirty="0" smtClean="0">
                          <a:latin typeface="Times New Roman" panose="02020603050405020304" pitchFamily="18" charset="0"/>
                          <a:cs typeface="Times New Roman" panose="02020603050405020304" pitchFamily="18" charset="0"/>
                        </a:rPr>
                        <a:t> выдавшим органом</a:t>
                      </a:r>
                      <a:endParaRPr lang="ru-RU" sz="1400" dirty="0" smtClean="0">
                        <a:latin typeface="Times New Roman" panose="02020603050405020304" pitchFamily="18" charset="0"/>
                        <a:cs typeface="Times New Roman" panose="02020603050405020304" pitchFamily="18" charset="0"/>
                      </a:endParaRPr>
                    </a:p>
                    <a:p>
                      <a:endParaRPr lang="ru-RU" sz="1400" dirty="0" smtClean="0">
                        <a:latin typeface="Times New Roman" panose="02020603050405020304" pitchFamily="18" charset="0"/>
                        <a:cs typeface="Times New Roman" panose="02020603050405020304" pitchFamily="18" charset="0"/>
                      </a:endParaRPr>
                    </a:p>
                    <a:p>
                      <a:r>
                        <a:rPr lang="ru-RU" sz="1400" dirty="0" smtClean="0">
                          <a:latin typeface="Times New Roman" panose="02020603050405020304" pitchFamily="18" charset="0"/>
                          <a:cs typeface="Times New Roman" panose="02020603050405020304" pitchFamily="18" charset="0"/>
                        </a:rPr>
                        <a:t>Обоснование подписано руководителем или уполномоченным им лицом на основании доверенности</a:t>
                      </a:r>
                    </a:p>
                    <a:p>
                      <a:r>
                        <a:rPr lang="ru-RU" sz="1400" dirty="0" smtClean="0">
                          <a:latin typeface="Times New Roman" panose="02020603050405020304" pitchFamily="18" charset="0"/>
                          <a:cs typeface="Times New Roman" panose="02020603050405020304" pitchFamily="18" charset="0"/>
                        </a:rPr>
                        <a:t>Заверено печатью (при наличии)</a:t>
                      </a:r>
                      <a:endParaRPr lang="ru-RU" sz="14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6357835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200" b="1" dirty="0">
                <a:solidFill>
                  <a:prstClr val="black"/>
                </a:solidFill>
                <a:latin typeface="Times New Roman" panose="02020603050405020304" pitchFamily="18" charset="0"/>
                <a:cs typeface="Times New Roman" panose="02020603050405020304" pitchFamily="18" charset="0"/>
              </a:rPr>
              <a:t>Документы претендента</a:t>
            </a:r>
            <a:r>
              <a:rPr lang="en-US" sz="2200" b="1" dirty="0">
                <a:solidFill>
                  <a:prstClr val="black"/>
                </a:solidFill>
                <a:latin typeface="Times New Roman" panose="02020603050405020304" pitchFamily="18" charset="0"/>
                <a:cs typeface="Times New Roman" panose="02020603050405020304" pitchFamily="18" charset="0"/>
              </a:rPr>
              <a:t>:</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555495904"/>
              </p:ext>
            </p:extLst>
          </p:nvPr>
        </p:nvGraphicFramePr>
        <p:xfrm>
          <a:off x="623014" y="1494684"/>
          <a:ext cx="8596312" cy="4758055"/>
        </p:xfrm>
        <a:graphic>
          <a:graphicData uri="http://schemas.openxmlformats.org/drawingml/2006/table">
            <a:tbl>
              <a:tblPr firstRow="1" bandRow="1">
                <a:tableStyleId>{5C22544A-7EE6-4342-B048-85BDC9FD1C3A}</a:tableStyleId>
              </a:tblPr>
              <a:tblGrid>
                <a:gridCol w="4903280"/>
                <a:gridCol w="1324152"/>
                <a:gridCol w="1103460"/>
                <a:gridCol w="1265420"/>
              </a:tblGrid>
              <a:tr h="668487">
                <a:tc>
                  <a:txBody>
                    <a:bodyPr/>
                    <a:lstStyle/>
                    <a:p>
                      <a:r>
                        <a:rPr lang="ru-RU" sz="1400" b="1" dirty="0" smtClean="0">
                          <a:latin typeface="Times New Roman" panose="02020603050405020304" pitchFamily="18" charset="0"/>
                          <a:cs typeface="Times New Roman" panose="02020603050405020304" pitchFamily="18" charset="0"/>
                        </a:rPr>
                        <a:t>Наименование</a:t>
                      </a:r>
                      <a:endParaRPr lang="ru-RU" sz="1400" b="1" dirty="0">
                        <a:latin typeface="Times New Roman" panose="02020603050405020304" pitchFamily="18" charset="0"/>
                        <a:cs typeface="Times New Roman" panose="02020603050405020304" pitchFamily="18" charset="0"/>
                      </a:endParaRPr>
                    </a:p>
                  </a:txBody>
                  <a:tcPr marL="74751" marR="74751"/>
                </a:tc>
                <a:tc>
                  <a:txBody>
                    <a:bodyPr/>
                    <a:lstStyle/>
                    <a:p>
                      <a:r>
                        <a:rPr lang="ru-RU" sz="1400" b="1" dirty="0" smtClean="0">
                          <a:latin typeface="Times New Roman" panose="02020603050405020304" pitchFamily="18" charset="0"/>
                          <a:cs typeface="Times New Roman" panose="02020603050405020304" pitchFamily="18" charset="0"/>
                        </a:rPr>
                        <a:t>Количество экземпляров</a:t>
                      </a:r>
                      <a:endParaRPr lang="ru-RU" sz="1400" b="1" dirty="0">
                        <a:latin typeface="Times New Roman" panose="02020603050405020304" pitchFamily="18" charset="0"/>
                        <a:cs typeface="Times New Roman" panose="02020603050405020304" pitchFamily="18" charset="0"/>
                      </a:endParaRPr>
                    </a:p>
                  </a:txBody>
                  <a:tcPr marL="74751" marR="74751"/>
                </a:tc>
                <a:tc>
                  <a:txBody>
                    <a:bodyPr/>
                    <a:lstStyle/>
                    <a:p>
                      <a:r>
                        <a:rPr lang="ru-RU" sz="1400" b="1" dirty="0" smtClean="0">
                          <a:latin typeface="Times New Roman" panose="02020603050405020304" pitchFamily="18" charset="0"/>
                          <a:cs typeface="Times New Roman" panose="02020603050405020304" pitchFamily="18" charset="0"/>
                        </a:rPr>
                        <a:t>Формат носителя</a:t>
                      </a:r>
                      <a:endParaRPr lang="ru-RU" sz="1400" b="1" dirty="0">
                        <a:latin typeface="Times New Roman" panose="02020603050405020304" pitchFamily="18" charset="0"/>
                        <a:cs typeface="Times New Roman" panose="02020603050405020304" pitchFamily="18" charset="0"/>
                      </a:endParaRPr>
                    </a:p>
                  </a:txBody>
                  <a:tcPr marL="74751" marR="74751"/>
                </a:tc>
                <a:tc>
                  <a:txBody>
                    <a:bodyPr/>
                    <a:lstStyle/>
                    <a:p>
                      <a:r>
                        <a:rPr lang="ru-RU" sz="1400" b="1" dirty="0" smtClean="0">
                          <a:latin typeface="Times New Roman" panose="02020603050405020304" pitchFamily="18" charset="0"/>
                          <a:cs typeface="Times New Roman" panose="02020603050405020304" pitchFamily="18" charset="0"/>
                        </a:rPr>
                        <a:t>Условие</a:t>
                      </a:r>
                      <a:r>
                        <a:rPr lang="ru-RU" sz="1400" b="1" baseline="0" dirty="0" smtClean="0">
                          <a:latin typeface="Times New Roman" panose="02020603050405020304" pitchFamily="18" charset="0"/>
                          <a:cs typeface="Times New Roman" panose="02020603050405020304" pitchFamily="18" charset="0"/>
                        </a:rPr>
                        <a:t> заверения</a:t>
                      </a:r>
                      <a:endParaRPr lang="ru-RU" sz="1400" b="1" dirty="0">
                        <a:latin typeface="Times New Roman" panose="02020603050405020304" pitchFamily="18" charset="0"/>
                        <a:cs typeface="Times New Roman" panose="02020603050405020304" pitchFamily="18" charset="0"/>
                      </a:endParaRPr>
                    </a:p>
                  </a:txBody>
                  <a:tcPr marL="74751" marR="74751"/>
                </a:tc>
              </a:tr>
              <a:tr h="1494265">
                <a:tc>
                  <a:txBody>
                    <a:bodyPr/>
                    <a:lstStyle/>
                    <a:p>
                      <a:r>
                        <a:rPr lang="ru-RU" sz="1400" b="1" dirty="0" smtClean="0">
                          <a:latin typeface="Times New Roman" panose="02020603050405020304" pitchFamily="18" charset="0"/>
                          <a:cs typeface="Times New Roman" panose="02020603050405020304" pitchFamily="18" charset="0"/>
                        </a:rPr>
                        <a:t>Оригинал</a:t>
                      </a:r>
                      <a:r>
                        <a:rPr lang="ru-RU" sz="1400" dirty="0" smtClean="0">
                          <a:latin typeface="Times New Roman" panose="02020603050405020304" pitchFamily="18" charset="0"/>
                          <a:cs typeface="Times New Roman" panose="02020603050405020304" pitchFamily="18" charset="0"/>
                        </a:rPr>
                        <a:t> справки налогового органа об исполнении налогоплательщиком (плательщиком сбора, плательщиком страховых взносов, налоговым агентом) обязанности по уплате налогов, сборов, страховых взносов, пеней, штрафов, процентов по состоянию на дату, предшествующую дате подачи заявления не более чем на 30 календарных дней.</a:t>
                      </a:r>
                      <a:endParaRPr lang="ru-RU" sz="1400" dirty="0">
                        <a:latin typeface="Times New Roman" panose="02020603050405020304" pitchFamily="18" charset="0"/>
                        <a:cs typeface="Times New Roman" panose="02020603050405020304" pitchFamily="18" charset="0"/>
                      </a:endParaRPr>
                    </a:p>
                  </a:txBody>
                  <a:tcPr marL="74751" marR="74751"/>
                </a:tc>
                <a:tc>
                  <a:txBody>
                    <a:bodyPr/>
                    <a:lstStyle/>
                    <a:p>
                      <a:r>
                        <a:rPr lang="ru-RU" sz="1400" dirty="0" smtClean="0">
                          <a:latin typeface="Times New Roman" panose="02020603050405020304" pitchFamily="18" charset="0"/>
                          <a:cs typeface="Times New Roman" panose="02020603050405020304" pitchFamily="18" charset="0"/>
                        </a:rPr>
                        <a:t>1 экз.</a:t>
                      </a:r>
                      <a:endParaRPr lang="ru-RU" sz="1400" dirty="0">
                        <a:latin typeface="Times New Roman" panose="02020603050405020304" pitchFamily="18" charset="0"/>
                        <a:cs typeface="Times New Roman" panose="02020603050405020304" pitchFamily="18" charset="0"/>
                      </a:endParaRPr>
                    </a:p>
                  </a:txBody>
                  <a:tcPr marL="74751" marR="74751"/>
                </a:tc>
                <a:tc>
                  <a:txBody>
                    <a:bodyPr/>
                    <a:lstStyle/>
                    <a:p>
                      <a:r>
                        <a:rPr lang="ru-RU" sz="1400" dirty="0" smtClean="0">
                          <a:latin typeface="Times New Roman" panose="02020603050405020304" pitchFamily="18" charset="0"/>
                          <a:cs typeface="Times New Roman" panose="02020603050405020304" pitchFamily="18" charset="0"/>
                        </a:rPr>
                        <a:t>Бумажный</a:t>
                      </a:r>
                      <a:endParaRPr lang="ru-RU" sz="1400" dirty="0">
                        <a:latin typeface="Times New Roman" panose="02020603050405020304" pitchFamily="18" charset="0"/>
                        <a:cs typeface="Times New Roman" panose="02020603050405020304" pitchFamily="18" charset="0"/>
                      </a:endParaRPr>
                    </a:p>
                  </a:txBody>
                  <a:tcPr marL="74751" marR="7475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Заверение выдавшего органа</a:t>
                      </a:r>
                    </a:p>
                    <a:p>
                      <a:endParaRPr lang="ru-RU" sz="1400" dirty="0">
                        <a:latin typeface="Times New Roman" panose="02020603050405020304" pitchFamily="18" charset="0"/>
                        <a:cs typeface="Times New Roman" panose="02020603050405020304" pitchFamily="18" charset="0"/>
                      </a:endParaRPr>
                    </a:p>
                  </a:txBody>
                  <a:tcPr marL="74751" marR="74751"/>
                </a:tc>
              </a:tr>
              <a:tr h="2595303">
                <a:tc>
                  <a:txBody>
                    <a:bodyPr/>
                    <a:lstStyle/>
                    <a:p>
                      <a:r>
                        <a:rPr lang="ru-RU" sz="1400" b="1" dirty="0" smtClean="0">
                          <a:latin typeface="Times New Roman" panose="02020603050405020304" pitchFamily="18" charset="0"/>
                          <a:cs typeface="Times New Roman" panose="02020603050405020304" pitchFamily="18" charset="0"/>
                        </a:rPr>
                        <a:t>Оригинал</a:t>
                      </a:r>
                      <a:r>
                        <a:rPr lang="ru-RU" sz="1400" dirty="0" smtClean="0">
                          <a:latin typeface="Times New Roman" panose="02020603050405020304" pitchFamily="18" charset="0"/>
                          <a:cs typeface="Times New Roman" panose="02020603050405020304" pitchFamily="18" charset="0"/>
                        </a:rPr>
                        <a:t> выписки из Единого государственного реестра недвижимости об объекте недвижимости в отношении земельного(</a:t>
                      </a:r>
                      <a:r>
                        <a:rPr lang="ru-RU" sz="1400" dirty="0" err="1" smtClean="0">
                          <a:latin typeface="Times New Roman" panose="02020603050405020304" pitchFamily="18" charset="0"/>
                          <a:cs typeface="Times New Roman" panose="02020603050405020304" pitchFamily="18" charset="0"/>
                        </a:rPr>
                        <a:t>ых</a:t>
                      </a:r>
                      <a:r>
                        <a:rPr lang="ru-RU" sz="1400" dirty="0" smtClean="0">
                          <a:latin typeface="Times New Roman" panose="02020603050405020304" pitchFamily="18" charset="0"/>
                          <a:cs typeface="Times New Roman" panose="02020603050405020304" pitchFamily="18" charset="0"/>
                        </a:rPr>
                        <a:t>) участка(</a:t>
                      </a:r>
                      <a:r>
                        <a:rPr lang="ru-RU" sz="1400" dirty="0" err="1" smtClean="0">
                          <a:latin typeface="Times New Roman" panose="02020603050405020304" pitchFamily="18" charset="0"/>
                          <a:cs typeface="Times New Roman" panose="02020603050405020304" pitchFamily="18" charset="0"/>
                        </a:rPr>
                        <a:t>ов</a:t>
                      </a:r>
                      <a:r>
                        <a:rPr lang="ru-RU" sz="1400" dirty="0" smtClean="0">
                          <a:latin typeface="Times New Roman" panose="02020603050405020304" pitchFamily="18" charset="0"/>
                          <a:cs typeface="Times New Roman" panose="02020603050405020304" pitchFamily="18" charset="0"/>
                        </a:rPr>
                        <a:t>), на территории которого(</a:t>
                      </a:r>
                      <a:r>
                        <a:rPr lang="ru-RU" sz="1400" dirty="0" err="1" smtClean="0">
                          <a:latin typeface="Times New Roman" panose="02020603050405020304" pitchFamily="18" charset="0"/>
                          <a:cs typeface="Times New Roman" panose="02020603050405020304" pitchFamily="18" charset="0"/>
                        </a:rPr>
                        <a:t>ых</a:t>
                      </a:r>
                      <a:r>
                        <a:rPr lang="ru-RU" sz="1400" dirty="0" smtClean="0">
                          <a:latin typeface="Times New Roman" panose="02020603050405020304" pitchFamily="18" charset="0"/>
                          <a:cs typeface="Times New Roman" panose="02020603050405020304" pitchFamily="18" charset="0"/>
                        </a:rPr>
                        <a:t>) планируется реализация инвестиционного проекта, или копия(и) правоустанавливающего(их) и (или) </a:t>
                      </a:r>
                      <a:r>
                        <a:rPr lang="ru-RU" sz="1400" dirty="0" err="1" smtClean="0">
                          <a:latin typeface="Times New Roman" panose="02020603050405020304" pitchFamily="18" charset="0"/>
                          <a:cs typeface="Times New Roman" panose="02020603050405020304" pitchFamily="18" charset="0"/>
                        </a:rPr>
                        <a:t>правоудостоверяющего</a:t>
                      </a:r>
                      <a:r>
                        <a:rPr lang="ru-RU" sz="1400" dirty="0" smtClean="0">
                          <a:latin typeface="Times New Roman" panose="02020603050405020304" pitchFamily="18" charset="0"/>
                          <a:cs typeface="Times New Roman" panose="02020603050405020304" pitchFamily="18" charset="0"/>
                        </a:rPr>
                        <a:t>(их) документа(</a:t>
                      </a:r>
                      <a:r>
                        <a:rPr lang="ru-RU" sz="1400" dirty="0" err="1" smtClean="0">
                          <a:latin typeface="Times New Roman" panose="02020603050405020304" pitchFamily="18" charset="0"/>
                          <a:cs typeface="Times New Roman" panose="02020603050405020304" pitchFamily="18" charset="0"/>
                        </a:rPr>
                        <a:t>ов</a:t>
                      </a:r>
                      <a:r>
                        <a:rPr lang="ru-RU" sz="1400" dirty="0" smtClean="0">
                          <a:latin typeface="Times New Roman" panose="02020603050405020304" pitchFamily="18" charset="0"/>
                          <a:cs typeface="Times New Roman" panose="02020603050405020304" pitchFamily="18" charset="0"/>
                        </a:rPr>
                        <a:t>) на такой(</a:t>
                      </a:r>
                      <a:r>
                        <a:rPr lang="ru-RU" sz="1400" dirty="0" err="1" smtClean="0">
                          <a:latin typeface="Times New Roman" panose="02020603050405020304" pitchFamily="18" charset="0"/>
                          <a:cs typeface="Times New Roman" panose="02020603050405020304" pitchFamily="18" charset="0"/>
                        </a:rPr>
                        <a:t>ие</a:t>
                      </a:r>
                      <a:r>
                        <a:rPr lang="ru-RU" sz="1400" dirty="0" smtClean="0">
                          <a:latin typeface="Times New Roman" panose="02020603050405020304" pitchFamily="18" charset="0"/>
                          <a:cs typeface="Times New Roman" panose="02020603050405020304" pitchFamily="18" charset="0"/>
                        </a:rPr>
                        <a:t>) земельный(</a:t>
                      </a:r>
                      <a:r>
                        <a:rPr lang="ru-RU" sz="1400" dirty="0" err="1" smtClean="0">
                          <a:latin typeface="Times New Roman" panose="02020603050405020304" pitchFamily="18" charset="0"/>
                          <a:cs typeface="Times New Roman" panose="02020603050405020304" pitchFamily="18" charset="0"/>
                        </a:rPr>
                        <a:t>ые</a:t>
                      </a:r>
                      <a:r>
                        <a:rPr lang="ru-RU" sz="1400" dirty="0" smtClean="0">
                          <a:latin typeface="Times New Roman" panose="02020603050405020304" pitchFamily="18" charset="0"/>
                          <a:cs typeface="Times New Roman" panose="02020603050405020304" pitchFamily="18" charset="0"/>
                        </a:rPr>
                        <a:t>) участок(</a:t>
                      </a:r>
                      <a:r>
                        <a:rPr lang="ru-RU" sz="1400" dirty="0" err="1" smtClean="0">
                          <a:latin typeface="Times New Roman" panose="02020603050405020304" pitchFamily="18" charset="0"/>
                          <a:cs typeface="Times New Roman" panose="02020603050405020304" pitchFamily="18" charset="0"/>
                        </a:rPr>
                        <a:t>ки</a:t>
                      </a:r>
                      <a:r>
                        <a:rPr lang="ru-RU" sz="1400" dirty="0" smtClean="0">
                          <a:latin typeface="Times New Roman" panose="02020603050405020304" pitchFamily="18" charset="0"/>
                          <a:cs typeface="Times New Roman" panose="02020603050405020304" pitchFamily="18" charset="0"/>
                        </a:rPr>
                        <a:t>), если права на него (них) не зарегистрированы в Едином государственном реестре недвижимости (в случае если инвестиционный проект предполагает строительство, реконструкцию, техническое перевооружение действующих предприятий).</a:t>
                      </a:r>
                      <a:endParaRPr lang="ru-RU" sz="1400" dirty="0">
                        <a:latin typeface="Times New Roman" panose="02020603050405020304" pitchFamily="18" charset="0"/>
                        <a:cs typeface="Times New Roman" panose="02020603050405020304" pitchFamily="18" charset="0"/>
                      </a:endParaRPr>
                    </a:p>
                  </a:txBody>
                  <a:tcPr marL="74751" marR="74751"/>
                </a:tc>
                <a:tc>
                  <a:txBody>
                    <a:bodyPr/>
                    <a:lstStyle/>
                    <a:p>
                      <a:r>
                        <a:rPr lang="ru-RU" sz="1400" dirty="0" smtClean="0">
                          <a:latin typeface="Times New Roman" panose="02020603050405020304" pitchFamily="18" charset="0"/>
                          <a:cs typeface="Times New Roman" panose="02020603050405020304" pitchFamily="18" charset="0"/>
                        </a:rPr>
                        <a:t>1 экз.</a:t>
                      </a:r>
                      <a:endParaRPr lang="ru-RU" sz="1400" dirty="0">
                        <a:latin typeface="Times New Roman" panose="02020603050405020304" pitchFamily="18" charset="0"/>
                        <a:cs typeface="Times New Roman" panose="02020603050405020304" pitchFamily="18" charset="0"/>
                      </a:endParaRPr>
                    </a:p>
                  </a:txBody>
                  <a:tcPr marL="74751" marR="74751"/>
                </a:tc>
                <a:tc>
                  <a:txBody>
                    <a:bodyPr/>
                    <a:lstStyle/>
                    <a:p>
                      <a:r>
                        <a:rPr lang="ru-RU" sz="1400" dirty="0" smtClean="0">
                          <a:latin typeface="Times New Roman" panose="02020603050405020304" pitchFamily="18" charset="0"/>
                          <a:cs typeface="Times New Roman" panose="02020603050405020304" pitchFamily="18" charset="0"/>
                        </a:rPr>
                        <a:t>Бумажный</a:t>
                      </a:r>
                    </a:p>
                    <a:p>
                      <a:endParaRPr lang="ru-RU" sz="1400" dirty="0">
                        <a:latin typeface="Times New Roman" panose="02020603050405020304" pitchFamily="18" charset="0"/>
                        <a:cs typeface="Times New Roman" panose="02020603050405020304" pitchFamily="18" charset="0"/>
                      </a:endParaRPr>
                    </a:p>
                  </a:txBody>
                  <a:tcPr marL="74751" marR="74751"/>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Заверение выдавшего органа</a:t>
                      </a:r>
                    </a:p>
                    <a:p>
                      <a:endParaRPr lang="ru-RU" sz="1400" dirty="0">
                        <a:latin typeface="Times New Roman" panose="02020603050405020304" pitchFamily="18" charset="0"/>
                        <a:cs typeface="Times New Roman" panose="02020603050405020304" pitchFamily="18" charset="0"/>
                      </a:endParaRPr>
                    </a:p>
                  </a:txBody>
                  <a:tcPr marL="74751" marR="74751"/>
                </a:tc>
              </a:tr>
            </a:tbl>
          </a:graphicData>
        </a:graphic>
      </p:graphicFrame>
    </p:spTree>
    <p:extLst>
      <p:ext uri="{BB962C8B-B14F-4D97-AF65-F5344CB8AC3E}">
        <p14:creationId xmlns:p14="http://schemas.microsoft.com/office/powerpoint/2010/main" val="35416450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200" b="1" dirty="0">
                <a:solidFill>
                  <a:prstClr val="black"/>
                </a:solidFill>
                <a:latin typeface="Times New Roman" panose="02020603050405020304" pitchFamily="18" charset="0"/>
                <a:cs typeface="Times New Roman" panose="02020603050405020304" pitchFamily="18" charset="0"/>
              </a:rPr>
              <a:t>Документы претендента</a:t>
            </a:r>
            <a:r>
              <a:rPr lang="en-US" sz="2200" b="1" dirty="0">
                <a:solidFill>
                  <a:prstClr val="black"/>
                </a:solidFill>
                <a:latin typeface="Times New Roman" panose="02020603050405020304" pitchFamily="18" charset="0"/>
                <a:cs typeface="Times New Roman" panose="02020603050405020304" pitchFamily="18" charset="0"/>
              </a:rPr>
              <a:t>:</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689466510"/>
              </p:ext>
            </p:extLst>
          </p:nvPr>
        </p:nvGraphicFramePr>
        <p:xfrm>
          <a:off x="677690" y="1930400"/>
          <a:ext cx="8936573" cy="4861008"/>
        </p:xfrm>
        <a:graphic>
          <a:graphicData uri="http://schemas.openxmlformats.org/drawingml/2006/table">
            <a:tbl>
              <a:tblPr firstRow="1" bandRow="1">
                <a:tableStyleId>{5C22544A-7EE6-4342-B048-85BDC9FD1C3A}</a:tableStyleId>
              </a:tblPr>
              <a:tblGrid>
                <a:gridCol w="5173805"/>
                <a:gridCol w="1210247"/>
                <a:gridCol w="1045938"/>
                <a:gridCol w="1506583"/>
              </a:tblGrid>
              <a:tr h="647538">
                <a:tc>
                  <a:txBody>
                    <a:bodyPr/>
                    <a:lstStyle/>
                    <a:p>
                      <a:r>
                        <a:rPr lang="ru-RU" sz="1400" b="1" dirty="0" smtClean="0">
                          <a:latin typeface="Times New Roman" panose="02020603050405020304" pitchFamily="18" charset="0"/>
                          <a:cs typeface="Times New Roman" panose="02020603050405020304" pitchFamily="18" charset="0"/>
                        </a:rPr>
                        <a:t>Наименование</a:t>
                      </a:r>
                      <a:endParaRPr lang="ru-RU" sz="1400" b="1" dirty="0">
                        <a:latin typeface="Times New Roman" panose="02020603050405020304" pitchFamily="18" charset="0"/>
                        <a:cs typeface="Times New Roman" panose="02020603050405020304" pitchFamily="18" charset="0"/>
                      </a:endParaRPr>
                    </a:p>
                  </a:txBody>
                  <a:tcPr marL="74751" marR="74751"/>
                </a:tc>
                <a:tc>
                  <a:txBody>
                    <a:bodyPr/>
                    <a:lstStyle/>
                    <a:p>
                      <a:r>
                        <a:rPr lang="ru-RU" sz="1400" b="1" dirty="0" smtClean="0">
                          <a:latin typeface="Times New Roman" panose="02020603050405020304" pitchFamily="18" charset="0"/>
                          <a:cs typeface="Times New Roman" panose="02020603050405020304" pitchFamily="18" charset="0"/>
                        </a:rPr>
                        <a:t>Количество экземпляров</a:t>
                      </a:r>
                      <a:endParaRPr lang="ru-RU" sz="1400" b="1" dirty="0">
                        <a:latin typeface="Times New Roman" panose="02020603050405020304" pitchFamily="18" charset="0"/>
                        <a:cs typeface="Times New Roman" panose="02020603050405020304" pitchFamily="18" charset="0"/>
                      </a:endParaRPr>
                    </a:p>
                  </a:txBody>
                  <a:tcPr marL="74751" marR="74751"/>
                </a:tc>
                <a:tc>
                  <a:txBody>
                    <a:bodyPr/>
                    <a:lstStyle/>
                    <a:p>
                      <a:r>
                        <a:rPr lang="ru-RU" sz="1400" b="1" dirty="0" smtClean="0">
                          <a:latin typeface="Times New Roman" panose="02020603050405020304" pitchFamily="18" charset="0"/>
                          <a:cs typeface="Times New Roman" panose="02020603050405020304" pitchFamily="18" charset="0"/>
                        </a:rPr>
                        <a:t>Формат носителя</a:t>
                      </a:r>
                      <a:endParaRPr lang="ru-RU" sz="1400" b="1" dirty="0">
                        <a:latin typeface="Times New Roman" panose="02020603050405020304" pitchFamily="18" charset="0"/>
                        <a:cs typeface="Times New Roman" panose="02020603050405020304" pitchFamily="18" charset="0"/>
                      </a:endParaRPr>
                    </a:p>
                  </a:txBody>
                  <a:tcPr marL="74751" marR="74751"/>
                </a:tc>
                <a:tc>
                  <a:txBody>
                    <a:bodyPr/>
                    <a:lstStyle/>
                    <a:p>
                      <a:r>
                        <a:rPr lang="ru-RU" sz="1400" b="1" dirty="0" smtClean="0">
                          <a:latin typeface="Times New Roman" panose="02020603050405020304" pitchFamily="18" charset="0"/>
                          <a:cs typeface="Times New Roman" panose="02020603050405020304" pitchFamily="18" charset="0"/>
                        </a:rPr>
                        <a:t>Условие</a:t>
                      </a:r>
                      <a:r>
                        <a:rPr lang="ru-RU" sz="1400" b="1" baseline="0" dirty="0" smtClean="0">
                          <a:latin typeface="Times New Roman" panose="02020603050405020304" pitchFamily="18" charset="0"/>
                          <a:cs typeface="Times New Roman" panose="02020603050405020304" pitchFamily="18" charset="0"/>
                        </a:rPr>
                        <a:t> заверения</a:t>
                      </a:r>
                      <a:endParaRPr lang="ru-RU" sz="1400" b="1" dirty="0">
                        <a:latin typeface="Times New Roman" panose="02020603050405020304" pitchFamily="18" charset="0"/>
                        <a:cs typeface="Times New Roman" panose="02020603050405020304" pitchFamily="18" charset="0"/>
                      </a:endParaRPr>
                    </a:p>
                  </a:txBody>
                  <a:tcPr marL="74751" marR="74751"/>
                </a:tc>
              </a:tr>
              <a:tr h="2513972">
                <a:tc>
                  <a:txBody>
                    <a:bodyPr/>
                    <a:lstStyle/>
                    <a:p>
                      <a:r>
                        <a:rPr lang="ru-RU" sz="1400" b="1" dirty="0" smtClean="0">
                          <a:latin typeface="Times New Roman" panose="02020603050405020304" pitchFamily="18" charset="0"/>
                          <a:cs typeface="Times New Roman" panose="02020603050405020304" pitchFamily="18" charset="0"/>
                        </a:rPr>
                        <a:t>Оригинал</a:t>
                      </a:r>
                      <a:r>
                        <a:rPr lang="ru-RU" sz="1400" dirty="0" smtClean="0">
                          <a:latin typeface="Times New Roman" panose="02020603050405020304" pitchFamily="18" charset="0"/>
                          <a:cs typeface="Times New Roman" panose="02020603050405020304" pitchFamily="18" charset="0"/>
                        </a:rPr>
                        <a:t> подтверждения уполномоченного органа, осуществляющего администрирование поступлений в соответствующий бюджет арендной платы за земельные участки и имущество, об отсутствии задолженности по арендной плате за земельные участки и (или) имущество, расположенные на территории края, находящиеся в </a:t>
                      </a:r>
                      <a:r>
                        <a:rPr lang="ru-RU" sz="1400" dirty="0" err="1" smtClean="0">
                          <a:latin typeface="Times New Roman" panose="02020603050405020304" pitchFamily="18" charset="0"/>
                          <a:cs typeface="Times New Roman" panose="02020603050405020304" pitchFamily="18" charset="0"/>
                        </a:rPr>
                        <a:t>гос.собственности</a:t>
                      </a:r>
                      <a:r>
                        <a:rPr lang="ru-RU" sz="1400" dirty="0" smtClean="0">
                          <a:latin typeface="Times New Roman" panose="02020603050405020304" pitchFamily="18" charset="0"/>
                          <a:cs typeface="Times New Roman" panose="02020603050405020304" pitchFamily="18" charset="0"/>
                        </a:rPr>
                        <a:t> края и (или) собственности МО и используемые для реализации </a:t>
                      </a:r>
                      <a:r>
                        <a:rPr lang="ru-RU" sz="1400" dirty="0" err="1" smtClean="0">
                          <a:latin typeface="Times New Roman" panose="02020603050405020304" pitchFamily="18" charset="0"/>
                          <a:cs typeface="Times New Roman" panose="02020603050405020304" pitchFamily="18" charset="0"/>
                        </a:rPr>
                        <a:t>инвест.проекта</a:t>
                      </a:r>
                      <a:r>
                        <a:rPr lang="ru-RU" sz="1400" dirty="0" smtClean="0">
                          <a:latin typeface="Times New Roman" panose="02020603050405020304" pitchFamily="18" charset="0"/>
                          <a:cs typeface="Times New Roman" panose="02020603050405020304" pitchFamily="18" charset="0"/>
                        </a:rPr>
                        <a:t> (в случае аренды претендентом земельного участка и (или) имущества, находящихся в государственной или муниципальной собственности) по состоянию на дату, предшествующую дате подачи заявления не более чем на 30 календарных дней.</a:t>
                      </a:r>
                      <a:endParaRPr lang="ru-RU" sz="1400" dirty="0">
                        <a:latin typeface="Times New Roman" panose="02020603050405020304" pitchFamily="18" charset="0"/>
                        <a:cs typeface="Times New Roman" panose="02020603050405020304" pitchFamily="18" charset="0"/>
                      </a:endParaRPr>
                    </a:p>
                  </a:txBody>
                  <a:tcPr marL="74751" marR="74751"/>
                </a:tc>
                <a:tc>
                  <a:txBody>
                    <a:bodyPr/>
                    <a:lstStyle/>
                    <a:p>
                      <a:r>
                        <a:rPr lang="ru-RU" sz="1400" dirty="0" smtClean="0">
                          <a:latin typeface="Times New Roman" panose="02020603050405020304" pitchFamily="18" charset="0"/>
                          <a:cs typeface="Times New Roman" panose="02020603050405020304" pitchFamily="18" charset="0"/>
                        </a:rPr>
                        <a:t>1 экз.</a:t>
                      </a:r>
                      <a:endParaRPr lang="ru-RU" sz="1400" dirty="0">
                        <a:latin typeface="Times New Roman" panose="02020603050405020304" pitchFamily="18" charset="0"/>
                        <a:cs typeface="Times New Roman" panose="02020603050405020304" pitchFamily="18" charset="0"/>
                      </a:endParaRPr>
                    </a:p>
                  </a:txBody>
                  <a:tcPr marL="74751" marR="74751"/>
                </a:tc>
                <a:tc>
                  <a:txBody>
                    <a:bodyPr/>
                    <a:lstStyle/>
                    <a:p>
                      <a:r>
                        <a:rPr lang="ru-RU" sz="1400" dirty="0" smtClean="0">
                          <a:latin typeface="Times New Roman" panose="02020603050405020304" pitchFamily="18" charset="0"/>
                          <a:cs typeface="Times New Roman" panose="02020603050405020304" pitchFamily="18" charset="0"/>
                        </a:rPr>
                        <a:t>Бумажный</a:t>
                      </a:r>
                      <a:endParaRPr lang="ru-RU" sz="1400" dirty="0">
                        <a:latin typeface="Times New Roman" panose="02020603050405020304" pitchFamily="18" charset="0"/>
                        <a:cs typeface="Times New Roman" panose="02020603050405020304" pitchFamily="18" charset="0"/>
                      </a:endParaRPr>
                    </a:p>
                  </a:txBody>
                  <a:tcPr marL="74751" marR="74751"/>
                </a:tc>
                <a:tc>
                  <a:txBody>
                    <a:bodyPr/>
                    <a:lstStyle/>
                    <a:p>
                      <a:r>
                        <a:rPr lang="ru-RU" sz="1400" dirty="0" smtClean="0">
                          <a:latin typeface="Times New Roman" panose="02020603050405020304" pitchFamily="18" charset="0"/>
                          <a:cs typeface="Times New Roman" panose="02020603050405020304" pitchFamily="18" charset="0"/>
                        </a:rPr>
                        <a:t>Заверение выдавшего органа</a:t>
                      </a:r>
                    </a:p>
                    <a:p>
                      <a:endParaRPr lang="ru-RU" sz="1400" dirty="0" smtClean="0">
                        <a:latin typeface="Times New Roman" panose="02020603050405020304" pitchFamily="18" charset="0"/>
                        <a:cs typeface="Times New Roman" panose="02020603050405020304" pitchFamily="18" charset="0"/>
                      </a:endParaRPr>
                    </a:p>
                    <a:p>
                      <a:endParaRPr lang="ru-RU" sz="1400" dirty="0">
                        <a:latin typeface="Times New Roman" panose="02020603050405020304" pitchFamily="18" charset="0"/>
                        <a:cs typeface="Times New Roman" panose="02020603050405020304" pitchFamily="18" charset="0"/>
                      </a:endParaRPr>
                    </a:p>
                  </a:txBody>
                  <a:tcPr marL="74751" marR="74751"/>
                </a:tc>
              </a:tr>
              <a:tr h="914172">
                <a:tc>
                  <a:txBody>
                    <a:bodyPr/>
                    <a:lstStyle/>
                    <a:p>
                      <a:r>
                        <a:rPr lang="ru-RU" sz="1400" b="1" dirty="0" smtClean="0">
                          <a:latin typeface="Times New Roman" panose="02020603050405020304" pitchFamily="18" charset="0"/>
                          <a:cs typeface="Times New Roman" panose="02020603050405020304" pitchFamily="18" charset="0"/>
                        </a:rPr>
                        <a:t>Копии </a:t>
                      </a:r>
                      <a:r>
                        <a:rPr lang="ru-RU" sz="1400" dirty="0" smtClean="0">
                          <a:latin typeface="Times New Roman" panose="02020603050405020304" pitchFamily="18" charset="0"/>
                          <a:cs typeface="Times New Roman" panose="02020603050405020304" pitchFamily="18" charset="0"/>
                        </a:rPr>
                        <a:t>договора простого товарищества (договора о совместной деятельности) или договора инвестиционного товарищества (при</a:t>
                      </a:r>
                      <a:r>
                        <a:rPr lang="ru-RU" sz="1400" baseline="0" dirty="0" smtClean="0">
                          <a:latin typeface="Times New Roman" panose="02020603050405020304" pitchFamily="18" charset="0"/>
                          <a:cs typeface="Times New Roman" panose="02020603050405020304" pitchFamily="18" charset="0"/>
                        </a:rPr>
                        <a:t> необходимости подтверждения</a:t>
                      </a:r>
                      <a:r>
                        <a:rPr lang="ru-RU" sz="1400" dirty="0" smtClean="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a:txBody>
                  <a:tcPr marL="74751" marR="74751"/>
                </a:tc>
                <a:tc>
                  <a:txBody>
                    <a:bodyPr/>
                    <a:lstStyle/>
                    <a:p>
                      <a:r>
                        <a:rPr lang="ru-RU" sz="1400" dirty="0" smtClean="0">
                          <a:latin typeface="Times New Roman" panose="02020603050405020304" pitchFamily="18" charset="0"/>
                          <a:cs typeface="Times New Roman" panose="02020603050405020304" pitchFamily="18" charset="0"/>
                        </a:rPr>
                        <a:t>2 экз.</a:t>
                      </a:r>
                      <a:endParaRPr lang="ru-RU" sz="1400" dirty="0">
                        <a:latin typeface="Times New Roman" panose="02020603050405020304" pitchFamily="18" charset="0"/>
                        <a:cs typeface="Times New Roman" panose="02020603050405020304" pitchFamily="18" charset="0"/>
                      </a:endParaRPr>
                    </a:p>
                  </a:txBody>
                  <a:tcPr marL="74751" marR="74751"/>
                </a:tc>
                <a:tc>
                  <a:txBody>
                    <a:bodyPr/>
                    <a:lstStyle/>
                    <a:p>
                      <a:r>
                        <a:rPr lang="ru-RU" sz="1400" smtClean="0">
                          <a:latin typeface="Times New Roman" panose="02020603050405020304" pitchFamily="18" charset="0"/>
                          <a:cs typeface="Times New Roman" panose="02020603050405020304" pitchFamily="18" charset="0"/>
                        </a:rPr>
                        <a:t>Бумажный</a:t>
                      </a:r>
                      <a:endParaRPr lang="ru-RU" sz="1400" dirty="0">
                        <a:latin typeface="Times New Roman" panose="02020603050405020304" pitchFamily="18" charset="0"/>
                        <a:cs typeface="Times New Roman" panose="02020603050405020304" pitchFamily="18" charset="0"/>
                      </a:endParaRPr>
                    </a:p>
                  </a:txBody>
                  <a:tcPr marL="74751" marR="74751"/>
                </a:tc>
                <a:tc>
                  <a:txBody>
                    <a:bodyPr/>
                    <a:lstStyle/>
                    <a:p>
                      <a:r>
                        <a:rPr lang="ru-RU" sz="1400" dirty="0" smtClean="0">
                          <a:latin typeface="Times New Roman" panose="02020603050405020304" pitchFamily="18" charset="0"/>
                          <a:cs typeface="Times New Roman" panose="02020603050405020304" pitchFamily="18" charset="0"/>
                        </a:rPr>
                        <a:t>Нотариальное заверение</a:t>
                      </a:r>
                      <a:endParaRPr lang="ru-RU" sz="1400" dirty="0">
                        <a:latin typeface="Times New Roman" panose="02020603050405020304" pitchFamily="18" charset="0"/>
                        <a:cs typeface="Times New Roman" panose="02020603050405020304" pitchFamily="18" charset="0"/>
                      </a:endParaRPr>
                    </a:p>
                  </a:txBody>
                  <a:tcPr marL="74751" marR="74751"/>
                </a:tc>
              </a:tr>
              <a:tr h="647538">
                <a:tc>
                  <a:txBody>
                    <a:bodyPr/>
                    <a:lstStyle/>
                    <a:p>
                      <a:r>
                        <a:rPr lang="ru-RU" sz="1400" dirty="0" smtClean="0">
                          <a:latin typeface="Times New Roman" panose="02020603050405020304" pitchFamily="18" charset="0"/>
                          <a:cs typeface="Times New Roman" panose="02020603050405020304" pitchFamily="18" charset="0"/>
                        </a:rPr>
                        <a:t>Опись представляемых по инвестиционному проекту документов.</a:t>
                      </a:r>
                      <a:endParaRPr lang="ru-RU" sz="1400" dirty="0">
                        <a:latin typeface="Times New Roman" panose="02020603050405020304" pitchFamily="18" charset="0"/>
                        <a:cs typeface="Times New Roman" panose="02020603050405020304" pitchFamily="18" charset="0"/>
                      </a:endParaRPr>
                    </a:p>
                  </a:txBody>
                  <a:tcPr marL="74751" marR="74751"/>
                </a:tc>
                <a:tc>
                  <a:txBody>
                    <a:bodyPr/>
                    <a:lstStyle/>
                    <a:p>
                      <a:r>
                        <a:rPr lang="ru-RU" sz="1400" dirty="0" smtClean="0">
                          <a:latin typeface="Times New Roman" panose="02020603050405020304" pitchFamily="18" charset="0"/>
                          <a:cs typeface="Times New Roman" panose="02020603050405020304" pitchFamily="18" charset="0"/>
                        </a:rPr>
                        <a:t>2 экз.</a:t>
                      </a:r>
                      <a:endParaRPr lang="ru-RU" sz="1400" dirty="0">
                        <a:latin typeface="Times New Roman" panose="02020603050405020304" pitchFamily="18" charset="0"/>
                        <a:cs typeface="Times New Roman" panose="02020603050405020304" pitchFamily="18" charset="0"/>
                      </a:endParaRPr>
                    </a:p>
                  </a:txBody>
                  <a:tcPr marL="74751" marR="74751"/>
                </a:tc>
                <a:tc>
                  <a:txBody>
                    <a:bodyPr/>
                    <a:lstStyle/>
                    <a:p>
                      <a:r>
                        <a:rPr lang="ru-RU" sz="1400" dirty="0" smtClean="0">
                          <a:latin typeface="Times New Roman" panose="02020603050405020304" pitchFamily="18" charset="0"/>
                          <a:cs typeface="Times New Roman" panose="02020603050405020304" pitchFamily="18" charset="0"/>
                        </a:rPr>
                        <a:t>Бумажный</a:t>
                      </a:r>
                      <a:endParaRPr lang="ru-RU" sz="1400" dirty="0">
                        <a:latin typeface="Times New Roman" panose="02020603050405020304" pitchFamily="18" charset="0"/>
                        <a:cs typeface="Times New Roman" panose="02020603050405020304" pitchFamily="18" charset="0"/>
                      </a:endParaRPr>
                    </a:p>
                  </a:txBody>
                  <a:tcPr marL="74751" marR="74751"/>
                </a:tc>
                <a:tc>
                  <a:txBody>
                    <a:bodyPr/>
                    <a:lstStyle/>
                    <a:p>
                      <a:r>
                        <a:rPr lang="ru-RU" sz="1400" dirty="0" smtClean="0">
                          <a:latin typeface="Times New Roman" panose="02020603050405020304" pitchFamily="18" charset="0"/>
                          <a:cs typeface="Times New Roman" panose="02020603050405020304" pitchFamily="18" charset="0"/>
                        </a:rPr>
                        <a:t>Уполномоченным лицом</a:t>
                      </a:r>
                      <a:endParaRPr lang="ru-RU" sz="1400" dirty="0">
                        <a:latin typeface="Times New Roman" panose="02020603050405020304" pitchFamily="18" charset="0"/>
                        <a:cs typeface="Times New Roman" panose="02020603050405020304" pitchFamily="18" charset="0"/>
                      </a:endParaRPr>
                    </a:p>
                  </a:txBody>
                  <a:tcPr marL="74751" marR="74751"/>
                </a:tc>
              </a:tr>
            </a:tbl>
          </a:graphicData>
        </a:graphic>
      </p:graphicFrame>
    </p:spTree>
    <p:extLst>
      <p:ext uri="{BB962C8B-B14F-4D97-AF65-F5344CB8AC3E}">
        <p14:creationId xmlns:p14="http://schemas.microsoft.com/office/powerpoint/2010/main" val="27453963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931816"/>
            <a:ext cx="8596668" cy="644435"/>
          </a:xfrm>
        </p:spPr>
        <p:txBody>
          <a:bodyPr/>
          <a:lstStyle/>
          <a:p>
            <a:r>
              <a:rPr lang="ru-RU" sz="2200" b="1" dirty="0">
                <a:solidFill>
                  <a:prstClr val="black"/>
                </a:solidFill>
                <a:latin typeface="Times New Roman" panose="02020603050405020304" pitchFamily="18" charset="0"/>
                <a:cs typeface="Times New Roman" panose="02020603050405020304" pitchFamily="18" charset="0"/>
              </a:rPr>
              <a:t>Документы претендента</a:t>
            </a:r>
            <a:r>
              <a:rPr lang="en-US" sz="2200" b="1" dirty="0">
                <a:solidFill>
                  <a:prstClr val="black"/>
                </a:solidFill>
                <a:latin typeface="Times New Roman" panose="02020603050405020304" pitchFamily="18" charset="0"/>
                <a:cs typeface="Times New Roman" panose="02020603050405020304" pitchFamily="18" charset="0"/>
              </a:rPr>
              <a:t>:</a:t>
            </a:r>
            <a:endParaRPr lang="ru-RU" dirty="0"/>
          </a:p>
        </p:txBody>
      </p:sp>
      <p:sp>
        <p:nvSpPr>
          <p:cNvPr id="3" name="Объект 2"/>
          <p:cNvSpPr>
            <a:spLocks noGrp="1"/>
          </p:cNvSpPr>
          <p:nvPr>
            <p:ph idx="1"/>
          </p:nvPr>
        </p:nvSpPr>
        <p:spPr/>
        <p:txBody>
          <a:bodyPr>
            <a:normAutofit/>
          </a:bodyPr>
          <a:lstStyle/>
          <a:p>
            <a:pPr algn="just"/>
            <a:r>
              <a:rPr lang="ru-RU" sz="1600" b="1" dirty="0" smtClean="0">
                <a:latin typeface="Times New Roman" panose="02020603050405020304" pitchFamily="18" charset="0"/>
                <a:cs typeface="Times New Roman" panose="02020603050405020304" pitchFamily="18" charset="0"/>
              </a:rPr>
              <a:t>Филиалами </a:t>
            </a:r>
            <a:r>
              <a:rPr lang="ru-RU" sz="1600" b="1" dirty="0">
                <a:latin typeface="Times New Roman" panose="02020603050405020304" pitchFamily="18" charset="0"/>
                <a:cs typeface="Times New Roman" panose="02020603050405020304" pitchFamily="18" charset="0"/>
              </a:rPr>
              <a:t>и представительствами иностранных юридических лиц дополнительно к </a:t>
            </a:r>
            <a:r>
              <a:rPr lang="ru-RU" sz="1600" b="1" dirty="0" smtClean="0">
                <a:latin typeface="Times New Roman" panose="02020603050405020304" pitchFamily="18" charset="0"/>
                <a:cs typeface="Times New Roman" panose="02020603050405020304" pitchFamily="18" charset="0"/>
              </a:rPr>
              <a:t>указанным документам представляются:</a:t>
            </a:r>
          </a:p>
          <a:p>
            <a:pPr marL="0" indent="0" algn="just">
              <a:buNone/>
            </a:pPr>
            <a:endParaRPr lang="ru-RU" sz="1600" dirty="0">
              <a:latin typeface="Times New Roman" panose="02020603050405020304" pitchFamily="18" charset="0"/>
              <a:cs typeface="Times New Roman" panose="02020603050405020304" pitchFamily="18" charset="0"/>
            </a:endParaRPr>
          </a:p>
          <a:p>
            <a:pPr algn="just"/>
            <a:r>
              <a:rPr lang="ru-RU" sz="1600" dirty="0" smtClean="0">
                <a:latin typeface="Times New Roman" panose="02020603050405020304" pitchFamily="18" charset="0"/>
                <a:cs typeface="Times New Roman" panose="02020603050405020304" pitchFamily="18" charset="0"/>
              </a:rPr>
              <a:t>Выписка </a:t>
            </a:r>
            <a:r>
              <a:rPr lang="ru-RU" sz="1600" dirty="0">
                <a:latin typeface="Times New Roman" panose="02020603050405020304" pitchFamily="18" charset="0"/>
                <a:cs typeface="Times New Roman" panose="02020603050405020304" pitchFamily="18" charset="0"/>
              </a:rPr>
              <a:t>из государственного реестра аккредитованных филиалов, представительств иностранных юридических лиц о конкретных филиале, представительстве иностранного юридического лица с датой выдачи не ранее 30 календарных дней до даты подачи заявления (один экземпляр - оригинал, второй экземпляр - копия, заверенная в установленном законодательством Российской Федерации порядке</a:t>
            </a:r>
            <a:r>
              <a:rPr lang="ru-RU" sz="1600" dirty="0" smtClean="0">
                <a:latin typeface="Times New Roman" panose="02020603050405020304" pitchFamily="18" charset="0"/>
                <a:cs typeface="Times New Roman" panose="02020603050405020304" pitchFamily="18" charset="0"/>
              </a:rPr>
              <a:t>).</a:t>
            </a:r>
          </a:p>
          <a:p>
            <a:pPr marL="0" indent="0" algn="just">
              <a:buNone/>
            </a:pPr>
            <a:endParaRPr lang="ru-RU" sz="1600" dirty="0">
              <a:latin typeface="Times New Roman" panose="02020603050405020304" pitchFamily="18" charset="0"/>
              <a:cs typeface="Times New Roman" panose="02020603050405020304" pitchFamily="18" charset="0"/>
            </a:endParaRPr>
          </a:p>
          <a:p>
            <a:pPr algn="just"/>
            <a:r>
              <a:rPr lang="ru-RU" sz="1600" dirty="0" smtClean="0">
                <a:latin typeface="Times New Roman" panose="02020603050405020304" pitchFamily="18" charset="0"/>
                <a:cs typeface="Times New Roman" panose="02020603050405020304" pitchFamily="18" charset="0"/>
              </a:rPr>
              <a:t>Копия </a:t>
            </a:r>
            <a:r>
              <a:rPr lang="ru-RU" sz="1600" dirty="0">
                <a:latin typeface="Times New Roman" panose="02020603050405020304" pitchFamily="18" charset="0"/>
                <a:cs typeface="Times New Roman" panose="02020603050405020304" pitchFamily="18" charset="0"/>
              </a:rPr>
              <a:t>доверенности о наделении руководителя филиала иностранного юридического лица в Российской Федерации необходимыми полномочиями, заверенная в установленном законодательством Российской Федерации порядке.</a:t>
            </a:r>
          </a:p>
          <a:p>
            <a:endParaRPr lang="ru-RU" dirty="0"/>
          </a:p>
        </p:txBody>
      </p:sp>
    </p:spTree>
    <p:extLst>
      <p:ext uri="{BB962C8B-B14F-4D97-AF65-F5344CB8AC3E}">
        <p14:creationId xmlns:p14="http://schemas.microsoft.com/office/powerpoint/2010/main" val="8729626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870857"/>
          </a:xfrm>
        </p:spPr>
        <p:txBody>
          <a:bodyPr>
            <a:normAutofit fontScale="90000"/>
          </a:bodyPr>
          <a:lstStyle/>
          <a:p>
            <a:r>
              <a:rPr lang="ru-RU" sz="2400" b="1" dirty="0" smtClean="0">
                <a:solidFill>
                  <a:schemeClr val="tx1"/>
                </a:solidFill>
                <a:latin typeface="Times New Roman" panose="02020603050405020304" pitchFamily="18" charset="0"/>
                <a:cs typeface="Times New Roman" panose="02020603050405020304" pitchFamily="18" charset="0"/>
              </a:rPr>
              <a:t>Макет бизнес-плана, представляемого инвестором на государственную поддержку, и требования к нему</a:t>
            </a:r>
            <a:r>
              <a:rPr lang="ru-RU" dirty="0"/>
              <a:t/>
            </a:r>
            <a:br>
              <a:rPr lang="ru-RU" dirty="0"/>
            </a:br>
            <a:endParaRPr lang="ru-RU" dirty="0"/>
          </a:p>
        </p:txBody>
      </p:sp>
      <p:sp>
        <p:nvSpPr>
          <p:cNvPr id="3" name="Объект 2"/>
          <p:cNvSpPr>
            <a:spLocks noGrp="1"/>
          </p:cNvSpPr>
          <p:nvPr>
            <p:ph idx="1"/>
          </p:nvPr>
        </p:nvSpPr>
        <p:spPr>
          <a:xfrm>
            <a:off x="677334" y="2481943"/>
            <a:ext cx="8596668" cy="4197530"/>
          </a:xfrm>
        </p:spPr>
        <p:txBody>
          <a:bodyPr/>
          <a:lstStyle/>
          <a:p>
            <a:r>
              <a:rPr lang="ru-RU" dirty="0">
                <a:latin typeface="Times New Roman" panose="02020603050405020304" pitchFamily="18" charset="0"/>
                <a:cs typeface="Times New Roman" panose="02020603050405020304" pitchFamily="18" charset="0"/>
              </a:rPr>
              <a:t>Бизнес-план разрабатывается от момента начала осуществления инвестиционного проекта (далее также - проект) (нулевой этап) на период, превышающий срок окупаемости проекта на пять лет (расчетный период</a:t>
            </a:r>
            <a:r>
              <a:rPr lang="ru-RU" dirty="0" smtClean="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Расчеты выполняются в текущих (постоянных) ценах на момент подачи заявки без учета инфляции на расчетный период</a:t>
            </a:r>
            <a:r>
              <a:rPr lang="ru-RU" dirty="0" smtClean="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При осуществлении претендентом наряду с реализацией инвестиционного проекта текущей деятельности определение расчетного срока окупаемости инвестиционного проекта должно быть осуществлено на основе приростного </a:t>
            </a:r>
            <a:r>
              <a:rPr lang="ru-RU" dirty="0" smtClean="0">
                <a:latin typeface="Times New Roman" panose="02020603050405020304" pitchFamily="18" charset="0"/>
                <a:cs typeface="Times New Roman" panose="02020603050405020304" pitchFamily="18" charset="0"/>
              </a:rPr>
              <a:t>метода.</a:t>
            </a:r>
          </a:p>
          <a:p>
            <a:pPr marL="0" indent="0">
              <a:buNone/>
            </a:pPr>
            <a:endParaRPr lang="ru-RU" dirty="0"/>
          </a:p>
        </p:txBody>
      </p:sp>
    </p:spTree>
    <p:extLst>
      <p:ext uri="{BB962C8B-B14F-4D97-AF65-F5344CB8AC3E}">
        <p14:creationId xmlns:p14="http://schemas.microsoft.com/office/powerpoint/2010/main" val="42799414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566057"/>
          </a:xfrm>
        </p:spPr>
        <p:txBody>
          <a:bodyPr>
            <a:normAutofit fontScale="90000"/>
          </a:bodyPr>
          <a:lstStyle/>
          <a:p>
            <a:r>
              <a:rPr lang="ru-RU" sz="2400" b="1" dirty="0">
                <a:solidFill>
                  <a:schemeClr val="tx1"/>
                </a:solidFill>
                <a:latin typeface="Times New Roman" panose="02020603050405020304" pitchFamily="18" charset="0"/>
                <a:cs typeface="Times New Roman" panose="02020603050405020304" pitchFamily="18" charset="0"/>
              </a:rPr>
              <a:t>Структура </a:t>
            </a:r>
            <a:r>
              <a:rPr lang="ru-RU" sz="2400" b="1" dirty="0" smtClean="0">
                <a:solidFill>
                  <a:schemeClr val="tx1"/>
                </a:solidFill>
                <a:latin typeface="Times New Roman" panose="02020603050405020304" pitchFamily="18" charset="0"/>
                <a:cs typeface="Times New Roman" panose="02020603050405020304" pitchFamily="18" charset="0"/>
              </a:rPr>
              <a:t>бизнес-плана</a:t>
            </a:r>
            <a:r>
              <a:rPr lang="en-US" sz="2400" b="1" dirty="0" smtClean="0">
                <a:solidFill>
                  <a:schemeClr val="tx1"/>
                </a:solidFill>
                <a:latin typeface="Times New Roman" panose="02020603050405020304" pitchFamily="18" charset="0"/>
                <a:cs typeface="Times New Roman" panose="02020603050405020304" pitchFamily="18" charset="0"/>
              </a:rPr>
              <a:t>:</a:t>
            </a:r>
            <a:r>
              <a:rPr lang="ru-RU" sz="2400" b="1" dirty="0" smtClean="0">
                <a:solidFill>
                  <a:schemeClr val="tx1"/>
                </a:solidFill>
                <a:latin typeface="Times New Roman" panose="02020603050405020304" pitchFamily="18" charset="0"/>
                <a:cs typeface="Times New Roman" panose="02020603050405020304" pitchFamily="18" charset="0"/>
              </a:rPr>
              <a:t/>
            </a:r>
            <a:br>
              <a:rPr lang="ru-RU" sz="2400" b="1" dirty="0" smtClean="0">
                <a:solidFill>
                  <a:schemeClr val="tx1"/>
                </a:solidFill>
                <a:latin typeface="Times New Roman" panose="02020603050405020304" pitchFamily="18" charset="0"/>
                <a:cs typeface="Times New Roman" panose="02020603050405020304" pitchFamily="18" charset="0"/>
              </a:rPr>
            </a:br>
            <a:endParaRPr lang="ru-RU" sz="2400" b="1"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1428205"/>
            <a:ext cx="8596668" cy="5050971"/>
          </a:xfrm>
        </p:spPr>
        <p:txBody>
          <a:bodyPr>
            <a:normAutofit/>
          </a:bodyPr>
          <a:lstStyle/>
          <a:p>
            <a:r>
              <a:rPr lang="ru-RU" dirty="0">
                <a:latin typeface="Times New Roman" panose="02020603050405020304" pitchFamily="18" charset="0"/>
                <a:cs typeface="Times New Roman" panose="02020603050405020304" pitchFamily="18" charset="0"/>
              </a:rPr>
              <a:t> 1. Титульный </a:t>
            </a:r>
            <a:r>
              <a:rPr lang="ru-RU" dirty="0" smtClean="0">
                <a:latin typeface="Times New Roman" panose="02020603050405020304" pitchFamily="18" charset="0"/>
                <a:cs typeface="Times New Roman" panose="02020603050405020304" pitchFamily="18" charset="0"/>
              </a:rPr>
              <a:t>лист</a:t>
            </a:r>
          </a:p>
          <a:p>
            <a:r>
              <a:rPr lang="ru-RU" dirty="0">
                <a:latin typeface="Times New Roman" panose="02020603050405020304" pitchFamily="18" charset="0"/>
                <a:cs typeface="Times New Roman" panose="02020603050405020304" pitchFamily="18" charset="0"/>
              </a:rPr>
              <a:t>2. Общие сведения об </a:t>
            </a:r>
            <a:r>
              <a:rPr lang="ru-RU" dirty="0" smtClean="0">
                <a:latin typeface="Times New Roman" panose="02020603050405020304" pitchFamily="18" charset="0"/>
                <a:cs typeface="Times New Roman" panose="02020603050405020304" pitchFamily="18" charset="0"/>
              </a:rPr>
              <a:t>инвесторе</a:t>
            </a:r>
          </a:p>
          <a:p>
            <a:r>
              <a:rPr lang="ru-RU" dirty="0">
                <a:latin typeface="Times New Roman" panose="02020603050405020304" pitchFamily="18" charset="0"/>
                <a:cs typeface="Times New Roman" panose="02020603050405020304" pitchFamily="18" charset="0"/>
              </a:rPr>
              <a:t>3. Резюме </a:t>
            </a:r>
            <a:r>
              <a:rPr lang="ru-RU" dirty="0" smtClean="0">
                <a:latin typeface="Times New Roman" panose="02020603050405020304" pitchFamily="18" charset="0"/>
                <a:cs typeface="Times New Roman" panose="02020603050405020304" pitchFamily="18" charset="0"/>
              </a:rPr>
              <a:t>проекта</a:t>
            </a:r>
          </a:p>
          <a:p>
            <a:r>
              <a:rPr lang="ru-RU" dirty="0">
                <a:latin typeface="Times New Roman" panose="02020603050405020304" pitchFamily="18" charset="0"/>
                <a:cs typeface="Times New Roman" panose="02020603050405020304" pitchFamily="18" charset="0"/>
              </a:rPr>
              <a:t>4. Описание </a:t>
            </a:r>
            <a:r>
              <a:rPr lang="ru-RU" dirty="0" smtClean="0">
                <a:latin typeface="Times New Roman" panose="02020603050405020304" pitchFamily="18" charset="0"/>
                <a:cs typeface="Times New Roman" panose="02020603050405020304" pitchFamily="18" charset="0"/>
              </a:rPr>
              <a:t>отрасли</a:t>
            </a:r>
          </a:p>
          <a:p>
            <a:r>
              <a:rPr lang="ru-RU" dirty="0">
                <a:latin typeface="Times New Roman" panose="02020603050405020304" pitchFamily="18" charset="0"/>
                <a:cs typeface="Times New Roman" panose="02020603050405020304" pitchFamily="18" charset="0"/>
              </a:rPr>
              <a:t>5. Производственный </a:t>
            </a:r>
            <a:r>
              <a:rPr lang="ru-RU" dirty="0" smtClean="0">
                <a:latin typeface="Times New Roman" panose="02020603050405020304" pitchFamily="18" charset="0"/>
                <a:cs typeface="Times New Roman" panose="02020603050405020304" pitchFamily="18" charset="0"/>
              </a:rPr>
              <a:t>план</a:t>
            </a:r>
          </a:p>
          <a:p>
            <a:r>
              <a:rPr lang="ru-RU" dirty="0">
                <a:latin typeface="Times New Roman" panose="02020603050405020304" pitchFamily="18" charset="0"/>
                <a:cs typeface="Times New Roman" panose="02020603050405020304" pitchFamily="18" charset="0"/>
              </a:rPr>
              <a:t>6. План </a:t>
            </a:r>
            <a:r>
              <a:rPr lang="ru-RU" dirty="0" smtClean="0">
                <a:latin typeface="Times New Roman" panose="02020603050405020304" pitchFamily="18" charset="0"/>
                <a:cs typeface="Times New Roman" panose="02020603050405020304" pitchFamily="18" charset="0"/>
              </a:rPr>
              <a:t>маркетинга</a:t>
            </a:r>
          </a:p>
          <a:p>
            <a:r>
              <a:rPr lang="ru-RU" dirty="0">
                <a:latin typeface="Times New Roman" panose="02020603050405020304" pitchFamily="18" charset="0"/>
                <a:cs typeface="Times New Roman" panose="02020603050405020304" pitchFamily="18" charset="0"/>
              </a:rPr>
              <a:t>7. Организационный план </a:t>
            </a:r>
            <a:endParaRPr lang="ru-RU" dirty="0" smtClean="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8. Финансовый </a:t>
            </a:r>
            <a:r>
              <a:rPr lang="ru-RU" dirty="0" smtClean="0">
                <a:latin typeface="Times New Roman" panose="02020603050405020304" pitchFamily="18" charset="0"/>
                <a:cs typeface="Times New Roman" panose="02020603050405020304" pitchFamily="18" charset="0"/>
              </a:rPr>
              <a:t>план</a:t>
            </a:r>
          </a:p>
          <a:p>
            <a:r>
              <a:rPr lang="ru-RU" dirty="0">
                <a:latin typeface="Times New Roman" panose="02020603050405020304" pitchFamily="18" charset="0"/>
                <a:cs typeface="Times New Roman" panose="02020603050405020304" pitchFamily="18" charset="0"/>
              </a:rPr>
              <a:t>9. Оценка бюджетной эффективности </a:t>
            </a:r>
            <a:endParaRPr lang="ru-RU" dirty="0" smtClean="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10. Определение точки безубыточности деятельности </a:t>
            </a:r>
            <a:r>
              <a:rPr lang="ru-RU" dirty="0" smtClean="0">
                <a:latin typeface="Times New Roman" panose="02020603050405020304" pitchFamily="18" charset="0"/>
                <a:cs typeface="Times New Roman" panose="02020603050405020304" pitchFamily="18" charset="0"/>
              </a:rPr>
              <a:t>претендента</a:t>
            </a:r>
          </a:p>
          <a:p>
            <a:r>
              <a:rPr lang="ru-RU" dirty="0">
                <a:latin typeface="Times New Roman" panose="02020603050405020304" pitchFamily="18" charset="0"/>
                <a:cs typeface="Times New Roman" panose="02020603050405020304" pitchFamily="18" charset="0"/>
              </a:rPr>
              <a:t>11. Анализ основных видов </a:t>
            </a:r>
            <a:r>
              <a:rPr lang="ru-RU" dirty="0" smtClean="0">
                <a:latin typeface="Times New Roman" panose="02020603050405020304" pitchFamily="18" charset="0"/>
                <a:cs typeface="Times New Roman" panose="02020603050405020304" pitchFamily="18" charset="0"/>
              </a:rPr>
              <a:t>рисков</a:t>
            </a:r>
          </a:p>
          <a:p>
            <a:r>
              <a:rPr lang="ru-RU" dirty="0">
                <a:latin typeface="Times New Roman" panose="02020603050405020304" pitchFamily="18" charset="0"/>
                <a:cs typeface="Times New Roman" panose="02020603050405020304" pitchFamily="18" charset="0"/>
              </a:rPr>
              <a:t>12. Приложение</a:t>
            </a:r>
          </a:p>
        </p:txBody>
      </p:sp>
    </p:spTree>
    <p:extLst>
      <p:ext uri="{BB962C8B-B14F-4D97-AF65-F5344CB8AC3E}">
        <p14:creationId xmlns:p14="http://schemas.microsoft.com/office/powerpoint/2010/main" val="3735439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609600"/>
            <a:ext cx="8971763" cy="931817"/>
          </a:xfrm>
        </p:spPr>
        <p:txBody>
          <a:bodyPr>
            <a:normAutofit/>
          </a:bodyPr>
          <a:lstStyle/>
          <a:p>
            <a:r>
              <a:rPr lang="ru-RU" sz="2000" b="1" dirty="0" smtClean="0">
                <a:latin typeface="Times New Roman" panose="02020603050405020304" pitchFamily="18" charset="0"/>
                <a:cs typeface="Times New Roman" panose="02020603050405020304" pitchFamily="18" charset="0"/>
              </a:rPr>
              <a:t>Закон Краснодарского края от 2 июля 2004 года № 731-КЗ </a:t>
            </a:r>
            <a:br>
              <a:rPr lang="ru-RU" sz="2000" b="1" dirty="0" smtClean="0">
                <a:latin typeface="Times New Roman" panose="02020603050405020304" pitchFamily="18" charset="0"/>
                <a:cs typeface="Times New Roman" panose="02020603050405020304" pitchFamily="18" charset="0"/>
              </a:rPr>
            </a:br>
            <a:r>
              <a:rPr lang="ru-RU" sz="2000" b="1" dirty="0" smtClean="0">
                <a:latin typeface="Times New Roman" panose="02020603050405020304" pitchFamily="18" charset="0"/>
                <a:cs typeface="Times New Roman" panose="02020603050405020304" pitchFamily="18" charset="0"/>
              </a:rPr>
              <a:t>«О стимулировании инвестиционной деятельности в Краснодарском крае» </a:t>
            </a:r>
            <a:endParaRPr lang="ru-RU" sz="20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1680754"/>
            <a:ext cx="8596668" cy="5177245"/>
          </a:xfrm>
        </p:spPr>
        <p:txBody>
          <a:bodyPr>
            <a:noAutofit/>
          </a:bodyPr>
          <a:lstStyle/>
          <a:p>
            <a:pPr algn="just" fontAlgn="base">
              <a:lnSpc>
                <a:spcPct val="100000"/>
              </a:lnSpc>
              <a:spcBef>
                <a:spcPts val="600"/>
              </a:spcBef>
              <a:spcAft>
                <a:spcPts val="1800"/>
              </a:spcAft>
            </a:pPr>
            <a:r>
              <a:rPr lang="ru-RU" sz="16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одобрение инвестиционного проекта;</a:t>
            </a:r>
            <a:endParaRPr lang="ru-RU" sz="1600" dirty="0">
              <a:latin typeface="Times New Roman" panose="02020603050405020304" pitchFamily="18" charset="0"/>
              <a:ea typeface="Times New Roman" panose="02020603050405020304" pitchFamily="18" charset="0"/>
              <a:cs typeface="Times New Roman" panose="02020603050405020304" pitchFamily="18" charset="0"/>
            </a:endParaRPr>
          </a:p>
          <a:p>
            <a:pPr algn="just" fontAlgn="base">
              <a:lnSpc>
                <a:spcPct val="100000"/>
              </a:lnSpc>
              <a:spcBef>
                <a:spcPts val="600"/>
              </a:spcBef>
              <a:spcAft>
                <a:spcPts val="1800"/>
              </a:spcAft>
            </a:pPr>
            <a:r>
              <a:rPr lang="ru-RU" sz="16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включение в реестр стратегических инвестиционных проектов;</a:t>
            </a:r>
            <a:endParaRPr lang="ru-RU" sz="16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0000"/>
              </a:lnSpc>
              <a:spcBef>
                <a:spcPts val="600"/>
              </a:spcBef>
              <a:spcAft>
                <a:spcPts val="1800"/>
              </a:spcAft>
            </a:pPr>
            <a:r>
              <a:rPr lang="ru-RU" sz="16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предоставление инвестиционного налогового кредита;</a:t>
            </a:r>
            <a:endParaRPr lang="ru-RU" sz="16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0000"/>
              </a:lnSpc>
              <a:spcBef>
                <a:spcPts val="600"/>
              </a:spcBef>
              <a:spcAft>
                <a:spcPts val="1800"/>
              </a:spcAft>
            </a:pPr>
            <a:r>
              <a:rPr lang="ru-RU" sz="16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предоставление на конкурсной основе государственных гарантий Краснодарского края;</a:t>
            </a:r>
            <a:endParaRPr lang="ru-RU" sz="16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0000"/>
              </a:lnSpc>
              <a:spcBef>
                <a:spcPts val="600"/>
              </a:spcBef>
              <a:spcAft>
                <a:spcPts val="1800"/>
              </a:spcAft>
            </a:pPr>
            <a:r>
              <a:rPr lang="ru-RU" sz="16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предоставление бюджетных инвестиций юридическим лицам, не являющимся государственными и муниципальными учреждениями и государственными и муниципальными унитарными предприятиями;</a:t>
            </a:r>
            <a:endParaRPr lang="ru-RU" sz="16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0000"/>
              </a:lnSpc>
              <a:spcBef>
                <a:spcPts val="600"/>
              </a:spcBef>
              <a:spcAft>
                <a:spcPts val="1800"/>
              </a:spcAft>
            </a:pPr>
            <a:r>
              <a:rPr lang="ru-RU" sz="16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предоставление субсидий из краевого бюджета в соответствии с государственными программами Краснодарского края и (или) иными нормативными правовыми актами Краснодарского края;</a:t>
            </a:r>
            <a:endParaRPr lang="ru-RU" sz="16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0000"/>
              </a:lnSpc>
              <a:spcBef>
                <a:spcPts val="600"/>
              </a:spcBef>
              <a:spcAft>
                <a:spcPts val="1800"/>
              </a:spcAft>
            </a:pPr>
            <a:r>
              <a:rPr lang="ru-RU" sz="16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предоставление бюджетных ассигнований инвестиционного фонда Краснодарского края для реализации инвестиционных проектов, осуществляемых на принципах государственно-частного партнерства.</a:t>
            </a:r>
            <a:endParaRPr lang="ru-RU" sz="16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0000"/>
              </a:lnSpc>
              <a:spcBef>
                <a:spcPts val="600"/>
              </a:spcBef>
              <a:spcAft>
                <a:spcPts val="1800"/>
              </a:spcAft>
            </a:pP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4306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905691"/>
          </a:xfrm>
        </p:spPr>
        <p:txBody>
          <a:bodyPr>
            <a:normAutofit/>
          </a:bodyPr>
          <a:lstStyle/>
          <a:p>
            <a:r>
              <a:rPr lang="ru-RU" sz="2000" b="1" dirty="0" smtClean="0">
                <a:latin typeface="Times New Roman" panose="02020603050405020304" pitchFamily="18" charset="0"/>
                <a:cs typeface="Times New Roman" panose="02020603050405020304" pitchFamily="18" charset="0"/>
              </a:rPr>
              <a:t>Одобрение инвестиционных проектов и включение в реестр стратегических инвестиционных проектов</a:t>
            </a:r>
            <a:endParaRPr lang="ru-RU" sz="20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2160589"/>
            <a:ext cx="8596668" cy="4501468"/>
          </a:xfrm>
        </p:spPr>
        <p:txBody>
          <a:bodyPr>
            <a:normAutofit fontScale="70000" lnSpcReduction="20000"/>
          </a:bodyPr>
          <a:lstStyle/>
          <a:p>
            <a:pPr algn="just">
              <a:lnSpc>
                <a:spcPct val="107000"/>
              </a:lnSpc>
              <a:spcAft>
                <a:spcPts val="800"/>
              </a:spcAft>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Федеральный закон от 25 февраля 1999 года № 39-ФЗ «Об инвестиционной деятельности в Российской Федерации, осуществляемой в форме капитальных вложений»</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Федеральный закон от 9 июля 1999 г. № 160-ФЗ «Об иностранных инвестициях в Российской Федерации»</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Закон Краснодарского края от 2 июля 2004 года № 731-КЗ «О стимулировании инвестиционной деятельности в Краснодарском крае»</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Закон Краснодарского края от 26 ноября 2003 года № 620-КЗ «О налоге на имущество организаций»</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Закон Краснодарского края от 6 февраля 2008 года № 1378-КЗ «Об установлении ставки налога на прибыль организаций для отдельных категорий налогоплательщиков Краснодарского края»</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Постановление главы администрации (губернатора) Краснодарского края от 06 июня 2017 года № 417«О мерах по реализации отдельных форм государственной поддержки инвесторам на территории Краснодарского края и признании утратившими силу отдельных постановлений главы администрации (губернатора) Краснодарского края»</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ru-RU" dirty="0" smtClean="0">
                <a:effectLst/>
                <a:latin typeface="Times New Roman" panose="02020603050405020304" pitchFamily="18" charset="0"/>
                <a:ea typeface="Calibri" panose="020F0502020204030204" pitchFamily="34" charset="0"/>
                <a:cs typeface="Times New Roman" panose="02020603050405020304" pitchFamily="18" charset="0"/>
              </a:rPr>
              <a:t>Приказ департамента инвестиций и развития малого и среднего предпринимательства Краснодарского края от 20 июня 2017 года № 52 «Об утверждении форм документов, необходимых для получения отдельных форм государственной поддержки инвесторами на территории Краснодарского края»</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8306822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845366"/>
          </a:xfrm>
        </p:spPr>
        <p:txBody>
          <a:bodyPr>
            <a:normAutofit/>
          </a:bodyPr>
          <a:lstStyle/>
          <a:p>
            <a:r>
              <a:rPr lang="ru-RU" sz="2200" b="1" dirty="0" smtClean="0">
                <a:latin typeface="Times New Roman" panose="02020603050405020304" pitchFamily="18" charset="0"/>
                <a:cs typeface="Times New Roman" panose="02020603050405020304" pitchFamily="18" charset="0"/>
              </a:rPr>
              <a:t>Налоговые льготы (ч.2 ст.3 Закона Краснодарского края № 620-кз)</a:t>
            </a:r>
            <a:r>
              <a:rPr lang="en-US" sz="2200" b="1" dirty="0" smtClean="0">
                <a:latin typeface="Times New Roman" panose="02020603050405020304" pitchFamily="18" charset="0"/>
                <a:cs typeface="Times New Roman" panose="02020603050405020304" pitchFamily="18" charset="0"/>
              </a:rPr>
              <a:t>:</a:t>
            </a:r>
            <a:endParaRPr lang="ru-RU" sz="22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210492"/>
            <a:ext cx="10515600" cy="5791199"/>
          </a:xfrm>
        </p:spPr>
        <p:txBody>
          <a:bodyPr>
            <a:normAutofit lnSpcReduction="10000"/>
          </a:bodyPr>
          <a:lstStyle/>
          <a:p>
            <a:pPr marL="0" indent="0" algn="just">
              <a:buNone/>
            </a:pPr>
            <a:r>
              <a:rPr lang="ru-RU" sz="1600" dirty="0" smtClean="0">
                <a:latin typeface="Times New Roman" panose="02020603050405020304" pitchFamily="18" charset="0"/>
                <a:cs typeface="Times New Roman" panose="02020603050405020304" pitchFamily="18" charset="0"/>
              </a:rPr>
              <a:t>1. Организации</a:t>
            </a:r>
            <a:r>
              <a:rPr lang="ru-RU" sz="1600" dirty="0">
                <a:latin typeface="Times New Roman" panose="02020603050405020304" pitchFamily="18" charset="0"/>
                <a:cs typeface="Times New Roman" panose="02020603050405020304" pitchFamily="18" charset="0"/>
              </a:rPr>
              <a:t>, реализовавшие и (или) реализующие инвестиционные проекты </a:t>
            </a:r>
            <a:r>
              <a:rPr lang="ru-RU" sz="1600" b="1" dirty="0" smtClean="0">
                <a:latin typeface="Times New Roman" panose="02020603050405020304" pitchFamily="18" charset="0"/>
                <a:cs typeface="Times New Roman" panose="02020603050405020304" pitchFamily="18" charset="0"/>
              </a:rPr>
              <a:t>от 50 млн до 5 млрд рублей </a:t>
            </a:r>
            <a:r>
              <a:rPr lang="ru-RU" sz="1600" dirty="0" smtClean="0">
                <a:latin typeface="Times New Roman" panose="02020603050405020304" pitchFamily="18" charset="0"/>
                <a:cs typeface="Times New Roman" panose="02020603050405020304" pitchFamily="18" charset="0"/>
              </a:rPr>
              <a:t>по </a:t>
            </a:r>
            <a:r>
              <a:rPr lang="ru-RU" sz="1600" dirty="0">
                <a:latin typeface="Times New Roman" panose="02020603050405020304" pitchFamily="18" charset="0"/>
                <a:cs typeface="Times New Roman" panose="02020603050405020304" pitchFamily="18" charset="0"/>
              </a:rPr>
              <a:t>видам деятельности, указанным </a:t>
            </a:r>
            <a:r>
              <a:rPr lang="ru-RU" sz="1600" dirty="0" smtClean="0">
                <a:latin typeface="Times New Roman" panose="02020603050405020304" pitchFamily="18" charset="0"/>
                <a:cs typeface="Times New Roman" panose="02020603050405020304" pitchFamily="18" charset="0"/>
              </a:rPr>
              <a:t>в приложении, </a:t>
            </a:r>
            <a:r>
              <a:rPr lang="ru-RU" sz="1600" dirty="0">
                <a:latin typeface="Times New Roman" panose="02020603050405020304" pitchFamily="18" charset="0"/>
                <a:cs typeface="Times New Roman" panose="02020603050405020304" pitchFamily="18" charset="0"/>
              </a:rPr>
              <a:t>в части имущества, создаваемого (приобретаемого) </a:t>
            </a:r>
            <a:r>
              <a:rPr lang="ru-RU" sz="1600" b="1" dirty="0">
                <a:latin typeface="Times New Roman" panose="02020603050405020304" pitchFamily="18" charset="0"/>
                <a:cs typeface="Times New Roman" panose="02020603050405020304" pitchFamily="18" charset="0"/>
              </a:rPr>
              <a:t>для реализации инвестиционного проекта</a:t>
            </a:r>
            <a:r>
              <a:rPr lang="ru-RU" sz="1600" dirty="0">
                <a:latin typeface="Times New Roman" panose="02020603050405020304" pitchFamily="18" charset="0"/>
                <a:cs typeface="Times New Roman" panose="02020603050405020304" pitchFamily="18" charset="0"/>
              </a:rPr>
              <a:t>, </a:t>
            </a:r>
            <a:r>
              <a:rPr lang="ru-RU" sz="1600" b="1" dirty="0">
                <a:latin typeface="Times New Roman" panose="02020603050405020304" pitchFamily="18" charset="0"/>
                <a:cs typeface="Times New Roman" panose="02020603050405020304" pitchFamily="18" charset="0"/>
              </a:rPr>
              <a:t>не входящего в состав </a:t>
            </a:r>
            <a:r>
              <a:rPr lang="ru-RU" sz="1600" dirty="0">
                <a:latin typeface="Times New Roman" panose="02020603050405020304" pitchFamily="18" charset="0"/>
                <a:cs typeface="Times New Roman" panose="02020603050405020304" pitchFamily="18" charset="0"/>
              </a:rPr>
              <a:t>налогооблагаемой базы до начала реализации инвестиционного проекта, </a:t>
            </a:r>
            <a:r>
              <a:rPr lang="ru-RU" sz="1600" b="1" dirty="0">
                <a:latin typeface="Times New Roman" panose="02020603050405020304" pitchFamily="18" charset="0"/>
                <a:cs typeface="Times New Roman" panose="02020603050405020304" pitchFamily="18" charset="0"/>
              </a:rPr>
              <a:t>введенного в эксплуатацию после 1 января 2016 года</a:t>
            </a:r>
            <a:r>
              <a:rPr lang="ru-RU" sz="1600" dirty="0">
                <a:latin typeface="Times New Roman" panose="02020603050405020304" pitchFamily="18" charset="0"/>
                <a:cs typeface="Times New Roman" panose="02020603050405020304" pitchFamily="18" charset="0"/>
              </a:rPr>
              <a:t>, - </a:t>
            </a:r>
            <a:r>
              <a:rPr lang="ru-RU" sz="1600" b="1" dirty="0">
                <a:latin typeface="Times New Roman" panose="02020603050405020304" pitchFamily="18" charset="0"/>
                <a:cs typeface="Times New Roman" panose="02020603050405020304" pitchFamily="18" charset="0"/>
              </a:rPr>
              <a:t>в пределах расчетного срока окупаемости инвестиционного проекта</a:t>
            </a:r>
            <a:r>
              <a:rPr lang="ru-RU" sz="1600" dirty="0">
                <a:latin typeface="Times New Roman" panose="02020603050405020304" pitchFamily="18" charset="0"/>
                <a:cs typeface="Times New Roman" panose="02020603050405020304" pitchFamily="18" charset="0"/>
              </a:rPr>
              <a:t>, но не более </a:t>
            </a:r>
            <a:r>
              <a:rPr lang="ru-RU" sz="1600" dirty="0" smtClean="0">
                <a:latin typeface="Times New Roman" panose="02020603050405020304" pitchFamily="18" charset="0"/>
                <a:cs typeface="Times New Roman" panose="02020603050405020304" pitchFamily="18" charset="0"/>
              </a:rPr>
              <a:t>3 </a:t>
            </a:r>
            <a:r>
              <a:rPr lang="ru-RU" sz="1600" dirty="0">
                <a:latin typeface="Times New Roman" panose="02020603050405020304" pitchFamily="18" charset="0"/>
                <a:cs typeface="Times New Roman" panose="02020603050405020304" pitchFamily="18" charset="0"/>
              </a:rPr>
              <a:t>последовательных налоговых периодов в следующих размерах</a:t>
            </a:r>
            <a:r>
              <a:rPr lang="ru-RU" sz="1600" dirty="0" smtClean="0">
                <a:latin typeface="Times New Roman" panose="02020603050405020304" pitchFamily="18" charset="0"/>
                <a:cs typeface="Times New Roman" panose="02020603050405020304" pitchFamily="18" charset="0"/>
              </a:rPr>
              <a:t>:</a:t>
            </a:r>
            <a:endParaRPr lang="ru-RU" sz="1600" dirty="0">
              <a:latin typeface="Times New Roman" panose="02020603050405020304" pitchFamily="18" charset="0"/>
              <a:cs typeface="Times New Roman" panose="02020603050405020304" pitchFamily="18" charset="0"/>
            </a:endParaRPr>
          </a:p>
          <a:p>
            <a:pPr algn="just"/>
            <a:r>
              <a:rPr lang="ru-RU" sz="1600" dirty="0">
                <a:latin typeface="Times New Roman" panose="02020603050405020304" pitchFamily="18" charset="0"/>
                <a:cs typeface="Times New Roman" panose="02020603050405020304" pitchFamily="18" charset="0"/>
              </a:rPr>
              <a:t>в течение первого налогового периода - 77 %</a:t>
            </a:r>
            <a:r>
              <a:rPr lang="ru-RU" sz="1600" dirty="0" smtClean="0">
                <a:latin typeface="Times New Roman" panose="02020603050405020304" pitchFamily="18" charset="0"/>
                <a:cs typeface="Times New Roman" panose="02020603050405020304" pitchFamily="18" charset="0"/>
              </a:rPr>
              <a:t>;</a:t>
            </a:r>
          </a:p>
          <a:p>
            <a:pPr marL="0" indent="0" algn="just">
              <a:buNone/>
            </a:pPr>
            <a:endParaRPr lang="ru-RU" sz="1600" dirty="0">
              <a:latin typeface="Times New Roman" panose="02020603050405020304" pitchFamily="18" charset="0"/>
              <a:cs typeface="Times New Roman" panose="02020603050405020304" pitchFamily="18" charset="0"/>
            </a:endParaRPr>
          </a:p>
          <a:p>
            <a:pPr algn="just"/>
            <a:r>
              <a:rPr lang="ru-RU" sz="1600" dirty="0">
                <a:latin typeface="Times New Roman" panose="02020603050405020304" pitchFamily="18" charset="0"/>
                <a:cs typeface="Times New Roman" panose="02020603050405020304" pitchFamily="18" charset="0"/>
              </a:rPr>
              <a:t>в течение второго налогового периода - 64 </a:t>
            </a:r>
            <a:r>
              <a:rPr lang="ru-RU" sz="1600" dirty="0" smtClean="0">
                <a:latin typeface="Times New Roman" panose="02020603050405020304" pitchFamily="18" charset="0"/>
                <a:cs typeface="Times New Roman" panose="02020603050405020304" pitchFamily="18" charset="0"/>
              </a:rPr>
              <a:t>%;</a:t>
            </a:r>
          </a:p>
          <a:p>
            <a:pPr marL="0" indent="0" algn="just">
              <a:buNone/>
            </a:pPr>
            <a:endParaRPr lang="ru-RU" sz="1600" dirty="0">
              <a:latin typeface="Times New Roman" panose="02020603050405020304" pitchFamily="18" charset="0"/>
              <a:cs typeface="Times New Roman" panose="02020603050405020304" pitchFamily="18" charset="0"/>
            </a:endParaRPr>
          </a:p>
          <a:p>
            <a:pPr algn="just"/>
            <a:r>
              <a:rPr lang="ru-RU" sz="1600" dirty="0">
                <a:latin typeface="Times New Roman" panose="02020603050405020304" pitchFamily="18" charset="0"/>
                <a:cs typeface="Times New Roman" panose="02020603050405020304" pitchFamily="18" charset="0"/>
              </a:rPr>
              <a:t>в течение третьего налогового периода - 50 </a:t>
            </a:r>
            <a:r>
              <a:rPr lang="ru-RU" sz="1600" dirty="0" smtClean="0">
                <a:latin typeface="Times New Roman" panose="02020603050405020304" pitchFamily="18" charset="0"/>
                <a:cs typeface="Times New Roman" panose="02020603050405020304" pitchFamily="18" charset="0"/>
              </a:rPr>
              <a:t>%.</a:t>
            </a:r>
          </a:p>
          <a:p>
            <a:pPr marL="0" indent="0" algn="just">
              <a:buNone/>
            </a:pPr>
            <a:r>
              <a:rPr lang="ru-RU" sz="1600" dirty="0">
                <a:latin typeface="Times New Roman" panose="02020603050405020304" pitchFamily="18" charset="0"/>
                <a:cs typeface="Times New Roman" panose="02020603050405020304" pitchFamily="18" charset="0"/>
              </a:rPr>
              <a:t/>
            </a:r>
            <a:br>
              <a:rPr lang="ru-RU" sz="1600" dirty="0">
                <a:latin typeface="Times New Roman" panose="02020603050405020304" pitchFamily="18" charset="0"/>
                <a:cs typeface="Times New Roman" panose="02020603050405020304" pitchFamily="18" charset="0"/>
              </a:rPr>
            </a:br>
            <a:r>
              <a:rPr lang="ru-RU" sz="1600" dirty="0" smtClean="0">
                <a:latin typeface="Times New Roman" panose="02020603050405020304" pitchFamily="18" charset="0"/>
                <a:cs typeface="Times New Roman" panose="02020603050405020304" pitchFamily="18" charset="0"/>
              </a:rPr>
              <a:t>*При </a:t>
            </a:r>
            <a:r>
              <a:rPr lang="ru-RU" sz="1600" dirty="0">
                <a:latin typeface="Times New Roman" panose="02020603050405020304" pitchFamily="18" charset="0"/>
                <a:cs typeface="Times New Roman" panose="02020603050405020304" pitchFamily="18" charset="0"/>
              </a:rPr>
              <a:t>определении объема капитальных вложений учитываются затраты на создание (приобретение) амортизируемого имущества, в том числе затраты на осуществление проектно-изыскательских работ, новое строительство, техническое перевооружение, модернизацию основных средств, реконструкцию зданий, приобретение машин, оборудования, инструментов, инвентаря (за исключением затрат на приобретение легковых автомобилей, мотоциклов, спортивных, туристских и прогулочных судов, а также затрат на строительство и реконструкцию жилых помещений</a:t>
            </a:r>
            <a:r>
              <a:rPr lang="ru-RU" sz="1600" dirty="0" smtClean="0">
                <a:latin typeface="Times New Roman" panose="02020603050405020304" pitchFamily="18" charset="0"/>
                <a:cs typeface="Times New Roman" panose="02020603050405020304" pitchFamily="18" charset="0"/>
              </a:rPr>
              <a:t>).</a:t>
            </a:r>
          </a:p>
          <a:p>
            <a:pPr marL="0" indent="0" algn="just">
              <a:buNone/>
            </a:pPr>
            <a:r>
              <a:rPr lang="ru-RU" sz="1600" dirty="0" smtClean="0">
                <a:latin typeface="Times New Roman" panose="02020603050405020304" pitchFamily="18" charset="0"/>
                <a:cs typeface="Times New Roman" panose="02020603050405020304" pitchFamily="18" charset="0"/>
              </a:rPr>
              <a:t>*Налогоплательщик не должен</a:t>
            </a:r>
            <a:r>
              <a:rPr lang="en-US" sz="1600" dirty="0" smtClean="0">
                <a:latin typeface="Times New Roman" panose="02020603050405020304" pitchFamily="18" charset="0"/>
                <a:cs typeface="Times New Roman" panose="02020603050405020304" pitchFamily="18" charset="0"/>
              </a:rPr>
              <a:t>:</a:t>
            </a:r>
          </a:p>
          <a:p>
            <a:pPr marL="0" indent="0" algn="just">
              <a:buNone/>
            </a:pPr>
            <a:r>
              <a:rPr lang="ru-RU" sz="1600" dirty="0" smtClean="0">
                <a:latin typeface="Times New Roman" panose="02020603050405020304" pitchFamily="18" charset="0"/>
                <a:cs typeface="Times New Roman" panose="02020603050405020304" pitchFamily="18" charset="0"/>
              </a:rPr>
              <a:t>иметь </a:t>
            </a:r>
            <a:r>
              <a:rPr lang="ru-RU" sz="1600" dirty="0">
                <a:latin typeface="Times New Roman" panose="02020603050405020304" pitchFamily="18" charset="0"/>
                <a:cs typeface="Times New Roman" panose="02020603050405020304" pitchFamily="18" charset="0"/>
              </a:rPr>
              <a:t>задолженность по налогам, сборам и иным обязательным платежам в бюджеты бюджетной системы </a:t>
            </a:r>
            <a:r>
              <a:rPr lang="ru-RU" sz="1600" dirty="0" smtClean="0">
                <a:latin typeface="Times New Roman" panose="02020603050405020304" pitchFamily="18" charset="0"/>
                <a:cs typeface="Times New Roman" panose="02020603050405020304" pitchFamily="18" charset="0"/>
              </a:rPr>
              <a:t>РФ;</a:t>
            </a:r>
            <a:endParaRPr lang="ru-RU" sz="1600" dirty="0">
              <a:latin typeface="Times New Roman" panose="02020603050405020304" pitchFamily="18" charset="0"/>
              <a:cs typeface="Times New Roman" panose="02020603050405020304" pitchFamily="18" charset="0"/>
            </a:endParaRPr>
          </a:p>
          <a:p>
            <a:pPr marL="0" indent="0" algn="just">
              <a:buNone/>
            </a:pPr>
            <a:r>
              <a:rPr lang="ru-RU" sz="1600" dirty="0" smtClean="0">
                <a:latin typeface="Times New Roman" panose="02020603050405020304" pitchFamily="18" charset="0"/>
                <a:cs typeface="Times New Roman" panose="02020603050405020304" pitchFamily="18" charset="0"/>
              </a:rPr>
              <a:t>находиться </a:t>
            </a:r>
            <a:r>
              <a:rPr lang="ru-RU" sz="1600" dirty="0">
                <a:latin typeface="Times New Roman" panose="02020603050405020304" pitchFamily="18" charset="0"/>
                <a:cs typeface="Times New Roman" panose="02020603050405020304" pitchFamily="18" charset="0"/>
              </a:rPr>
              <a:t>в стадии реорганизации, ликвидации, </a:t>
            </a:r>
            <a:r>
              <a:rPr lang="ru-RU" sz="1600" dirty="0" smtClean="0">
                <a:latin typeface="Times New Roman" panose="02020603050405020304" pitchFamily="18" charset="0"/>
                <a:cs typeface="Times New Roman" panose="02020603050405020304" pitchFamily="18" charset="0"/>
              </a:rPr>
              <a:t>банкротства.</a:t>
            </a:r>
            <a:endParaRPr lang="ru-RU" sz="1600" dirty="0">
              <a:latin typeface="Times New Roman" panose="02020603050405020304" pitchFamily="18" charset="0"/>
              <a:cs typeface="Times New Roman" panose="02020603050405020304" pitchFamily="18" charset="0"/>
            </a:endParaRPr>
          </a:p>
          <a:p>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69573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740864"/>
          </a:xfrm>
        </p:spPr>
        <p:txBody>
          <a:bodyPr>
            <a:normAutofit/>
          </a:bodyPr>
          <a:lstStyle/>
          <a:p>
            <a:r>
              <a:rPr lang="ru-RU" sz="2200" b="1" dirty="0">
                <a:latin typeface="Times New Roman" panose="02020603050405020304" pitchFamily="18" charset="0"/>
                <a:cs typeface="Times New Roman" panose="02020603050405020304" pitchFamily="18" charset="0"/>
              </a:rPr>
              <a:t>Налоговые льготы (ч.2 ст.3 Закона Краснодарского края № 620-кз):</a:t>
            </a:r>
          </a:p>
        </p:txBody>
      </p:sp>
      <p:sp>
        <p:nvSpPr>
          <p:cNvPr id="3" name="Объект 2"/>
          <p:cNvSpPr>
            <a:spLocks noGrp="1"/>
          </p:cNvSpPr>
          <p:nvPr>
            <p:ph idx="1"/>
          </p:nvPr>
        </p:nvSpPr>
        <p:spPr>
          <a:xfrm>
            <a:off x="489857" y="2211978"/>
            <a:ext cx="10515600" cy="3982403"/>
          </a:xfrm>
        </p:spPr>
        <p:txBody>
          <a:bodyPr/>
          <a:lstStyle/>
          <a:p>
            <a:pPr marL="0" indent="0">
              <a:buNone/>
            </a:pPr>
            <a:r>
              <a:rPr lang="ru-RU" dirty="0" smtClean="0">
                <a:latin typeface="Times New Roman" panose="02020603050405020304" pitchFamily="18" charset="0"/>
                <a:cs typeface="Times New Roman" panose="02020603050405020304" pitchFamily="18" charset="0"/>
              </a:rPr>
              <a:t>2. Организации</a:t>
            </a:r>
            <a:r>
              <a:rPr lang="ru-RU" dirty="0">
                <a:latin typeface="Times New Roman" panose="02020603050405020304" pitchFamily="18" charset="0"/>
                <a:cs typeface="Times New Roman" panose="02020603050405020304" pitchFamily="18" charset="0"/>
              </a:rPr>
              <a:t>, реализовавшие и (или) реализующие </a:t>
            </a:r>
            <a:r>
              <a:rPr lang="ru-RU" dirty="0" smtClean="0">
                <a:latin typeface="Times New Roman" panose="02020603050405020304" pitchFamily="18" charset="0"/>
                <a:cs typeface="Times New Roman" panose="02020603050405020304" pitchFamily="18" charset="0"/>
              </a:rPr>
              <a:t>одобренные </a:t>
            </a:r>
            <a:r>
              <a:rPr lang="ru-RU" dirty="0">
                <a:latin typeface="Times New Roman" panose="02020603050405020304" pitchFamily="18" charset="0"/>
                <a:cs typeface="Times New Roman" panose="02020603050405020304" pitchFamily="18" charset="0"/>
              </a:rPr>
              <a:t>инвестиционные </a:t>
            </a:r>
            <a:r>
              <a:rPr lang="ru-RU" dirty="0" smtClean="0">
                <a:latin typeface="Times New Roman" panose="02020603050405020304" pitchFamily="18" charset="0"/>
                <a:cs typeface="Times New Roman" panose="02020603050405020304" pitchFamily="18" charset="0"/>
              </a:rPr>
              <a:t>проекты </a:t>
            </a:r>
            <a:r>
              <a:rPr lang="ru-RU" b="1" dirty="0">
                <a:latin typeface="Times New Roman" panose="02020603050405020304" pitchFamily="18" charset="0"/>
                <a:cs typeface="Times New Roman" panose="02020603050405020304" pitchFamily="18" charset="0"/>
              </a:rPr>
              <a:t>при условии осуществления хозяйственной деятельности на объектах</a:t>
            </a:r>
            <a:r>
              <a:rPr lang="ru-RU" dirty="0">
                <a:latin typeface="Times New Roman" panose="02020603050405020304" pitchFamily="18" charset="0"/>
                <a:cs typeface="Times New Roman" panose="02020603050405020304" pitchFamily="18" charset="0"/>
              </a:rPr>
              <a:t>, созданных в рамках инвестиционного проекта, </a:t>
            </a:r>
            <a:r>
              <a:rPr lang="ru-RU" b="1" dirty="0">
                <a:latin typeface="Times New Roman" panose="02020603050405020304" pitchFamily="18" charset="0"/>
                <a:cs typeface="Times New Roman" panose="02020603050405020304" pitchFamily="18" charset="0"/>
              </a:rPr>
              <a:t>и выхода на его проектную мощность - в пределах расчетного срока окупаемости </a:t>
            </a:r>
            <a:r>
              <a:rPr lang="ru-RU" dirty="0">
                <a:latin typeface="Times New Roman" panose="02020603050405020304" pitchFamily="18" charset="0"/>
                <a:cs typeface="Times New Roman" panose="02020603050405020304" pitchFamily="18" charset="0"/>
              </a:rPr>
              <a:t>инвестиционного проекта, но </a:t>
            </a:r>
            <a:r>
              <a:rPr lang="ru-RU" b="1" dirty="0">
                <a:latin typeface="Times New Roman" panose="02020603050405020304" pitchFamily="18" charset="0"/>
                <a:cs typeface="Times New Roman" panose="02020603050405020304" pitchFamily="18" charset="0"/>
              </a:rPr>
              <a:t>не более </a:t>
            </a:r>
            <a:r>
              <a:rPr lang="ru-RU" b="1" dirty="0" smtClean="0">
                <a:latin typeface="Times New Roman" panose="02020603050405020304" pitchFamily="18" charset="0"/>
                <a:cs typeface="Times New Roman" panose="02020603050405020304" pitchFamily="18" charset="0"/>
              </a:rPr>
              <a:t>5 </a:t>
            </a:r>
            <a:r>
              <a:rPr lang="ru-RU" b="1" dirty="0">
                <a:latin typeface="Times New Roman" panose="02020603050405020304" pitchFamily="18" charset="0"/>
                <a:cs typeface="Times New Roman" panose="02020603050405020304" pitchFamily="18" charset="0"/>
              </a:rPr>
              <a:t>последовательных налоговых периодов </a:t>
            </a:r>
            <a:r>
              <a:rPr lang="ru-RU" dirty="0">
                <a:latin typeface="Times New Roman" panose="02020603050405020304" pitchFamily="18" charset="0"/>
                <a:cs typeface="Times New Roman" panose="02020603050405020304" pitchFamily="18" charset="0"/>
              </a:rPr>
              <a:t>в следующих размерах</a:t>
            </a:r>
            <a:r>
              <a:rPr lang="ru-RU" dirty="0" smtClean="0">
                <a:latin typeface="Times New Roman" panose="02020603050405020304" pitchFamily="18" charset="0"/>
                <a:cs typeface="Times New Roman" panose="02020603050405020304" pitchFamily="18" charset="0"/>
              </a:rPr>
              <a:t>:</a:t>
            </a:r>
          </a:p>
          <a:p>
            <a:pPr marL="0" indent="0">
              <a:buNone/>
            </a:pPr>
            <a:r>
              <a:rPr lang="ru-RU" dirty="0">
                <a:latin typeface="Times New Roman" panose="02020603050405020304" pitchFamily="18" charset="0"/>
                <a:cs typeface="Times New Roman" panose="02020603050405020304" pitchFamily="18" charset="0"/>
              </a:rPr>
              <a:t>а) в течение первых </a:t>
            </a:r>
            <a:r>
              <a:rPr lang="ru-RU" dirty="0" smtClean="0">
                <a:latin typeface="Times New Roman" panose="02020603050405020304" pitchFamily="18" charset="0"/>
                <a:cs typeface="Times New Roman" panose="02020603050405020304" pitchFamily="18" charset="0"/>
              </a:rPr>
              <a:t>трех </a:t>
            </a:r>
            <a:r>
              <a:rPr lang="ru-RU" dirty="0">
                <a:latin typeface="Times New Roman" panose="02020603050405020304" pitchFamily="18" charset="0"/>
                <a:cs typeface="Times New Roman" panose="02020603050405020304" pitchFamily="18" charset="0"/>
              </a:rPr>
              <a:t>налоговых периодов - 100 </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a:p>
            <a:pPr marL="0" indent="0">
              <a:buNone/>
            </a:pPr>
            <a:r>
              <a:rPr lang="ru-RU" dirty="0">
                <a:latin typeface="Times New Roman" panose="02020603050405020304" pitchFamily="18" charset="0"/>
                <a:cs typeface="Times New Roman" panose="02020603050405020304" pitchFamily="18" charset="0"/>
              </a:rPr>
              <a:t>б) в течение </a:t>
            </a:r>
            <a:r>
              <a:rPr lang="ru-RU" dirty="0" smtClean="0">
                <a:latin typeface="Times New Roman" panose="02020603050405020304" pitchFamily="18" charset="0"/>
                <a:cs typeface="Times New Roman" panose="02020603050405020304" pitchFamily="18" charset="0"/>
              </a:rPr>
              <a:t>четвертого </a:t>
            </a:r>
            <a:r>
              <a:rPr lang="ru-RU" dirty="0">
                <a:latin typeface="Times New Roman" panose="02020603050405020304" pitchFamily="18" charset="0"/>
                <a:cs typeface="Times New Roman" panose="02020603050405020304" pitchFamily="18" charset="0"/>
              </a:rPr>
              <a:t>налогового периода - 77 </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a:p>
            <a:pPr marL="0" indent="0">
              <a:buNone/>
            </a:pPr>
            <a:r>
              <a:rPr lang="ru-RU" dirty="0">
                <a:latin typeface="Times New Roman" panose="02020603050405020304" pitchFamily="18" charset="0"/>
                <a:cs typeface="Times New Roman" panose="02020603050405020304" pitchFamily="18" charset="0"/>
              </a:rPr>
              <a:t>в) в течение пятого налогового периода - 64 </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10021575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93115"/>
          </a:xfrm>
        </p:spPr>
        <p:txBody>
          <a:bodyPr/>
          <a:lstStyle/>
          <a:p>
            <a:r>
              <a:rPr lang="ru-RU" sz="2200" b="1" dirty="0">
                <a:solidFill>
                  <a:prstClr val="black"/>
                </a:solidFill>
                <a:latin typeface="Times New Roman" panose="02020603050405020304" pitchFamily="18" charset="0"/>
                <a:cs typeface="Times New Roman" panose="02020603050405020304" pitchFamily="18" charset="0"/>
              </a:rPr>
              <a:t>Налоговые льготы (ч.2 ст.3 Закона Краснодарского края № 620-кз):</a:t>
            </a:r>
            <a:endParaRPr lang="ru-RU" dirty="0"/>
          </a:p>
        </p:txBody>
      </p:sp>
      <p:sp>
        <p:nvSpPr>
          <p:cNvPr id="3" name="Объект 2"/>
          <p:cNvSpPr>
            <a:spLocks noGrp="1"/>
          </p:cNvSpPr>
          <p:nvPr>
            <p:ph idx="1"/>
          </p:nvPr>
        </p:nvSpPr>
        <p:spPr>
          <a:xfrm>
            <a:off x="838200" y="1959429"/>
            <a:ext cx="10515600" cy="4676502"/>
          </a:xfrm>
        </p:spPr>
        <p:txBody>
          <a:bodyPr>
            <a:normAutofit fontScale="92500" lnSpcReduction="20000"/>
          </a:bodyPr>
          <a:lstStyle/>
          <a:p>
            <a:pPr marL="0" indent="0" algn="just">
              <a:buNone/>
            </a:pPr>
            <a:r>
              <a:rPr lang="ru-RU" sz="2100" dirty="0" smtClean="0">
                <a:latin typeface="Times New Roman" panose="02020603050405020304" pitchFamily="18" charset="0"/>
                <a:cs typeface="Times New Roman" panose="02020603050405020304" pitchFamily="18" charset="0"/>
              </a:rPr>
              <a:t>3.Организации</a:t>
            </a:r>
            <a:r>
              <a:rPr lang="ru-RU" sz="2100" dirty="0">
                <a:latin typeface="Times New Roman" panose="02020603050405020304" pitchFamily="18" charset="0"/>
                <a:cs typeface="Times New Roman" panose="02020603050405020304" pitchFamily="18" charset="0"/>
              </a:rPr>
              <a:t>, реализовавшие и (или) реализующие инвестиционные проекты, включенные в реестр стратегических инвестиционных проектов </a:t>
            </a:r>
            <a:r>
              <a:rPr lang="ru-RU" sz="2100" dirty="0" smtClean="0">
                <a:latin typeface="Times New Roman" panose="02020603050405020304" pitchFamily="18" charset="0"/>
                <a:cs typeface="Times New Roman" panose="02020603050405020304" pitchFamily="18" charset="0"/>
              </a:rPr>
              <a:t>в </a:t>
            </a:r>
            <a:r>
              <a:rPr lang="ru-RU" sz="2100" dirty="0">
                <a:latin typeface="Times New Roman" panose="02020603050405020304" pitchFamily="18" charset="0"/>
                <a:cs typeface="Times New Roman" panose="02020603050405020304" pitchFamily="18" charset="0"/>
              </a:rPr>
              <a:t>части имущества, создаваемого (приобретаемого) для реализации инвестиционного проекта и не входящего в состав налогооблагаемой базы до начала реализации инвестиционного проекта, - </a:t>
            </a:r>
            <a:r>
              <a:rPr lang="ru-RU" sz="2100" b="1" dirty="0">
                <a:latin typeface="Times New Roman" panose="02020603050405020304" pitchFamily="18" charset="0"/>
                <a:cs typeface="Times New Roman" panose="02020603050405020304" pitchFamily="18" charset="0"/>
              </a:rPr>
              <a:t>в пределах расчетного срока окупаемости </a:t>
            </a:r>
            <a:r>
              <a:rPr lang="ru-RU" sz="2100" dirty="0">
                <a:latin typeface="Times New Roman" panose="02020603050405020304" pitchFamily="18" charset="0"/>
                <a:cs typeface="Times New Roman" panose="02020603050405020304" pitchFamily="18" charset="0"/>
              </a:rPr>
              <a:t>инвестиционного проекта, </a:t>
            </a:r>
            <a:r>
              <a:rPr lang="ru-RU" sz="2100" b="1" dirty="0">
                <a:latin typeface="Times New Roman" panose="02020603050405020304" pitchFamily="18" charset="0"/>
                <a:cs typeface="Times New Roman" panose="02020603050405020304" pitchFamily="18" charset="0"/>
              </a:rPr>
              <a:t>но не более семи последовательных налоговых периодов </a:t>
            </a:r>
            <a:r>
              <a:rPr lang="ru-RU" sz="2100" dirty="0">
                <a:latin typeface="Times New Roman" panose="02020603050405020304" pitchFamily="18" charset="0"/>
                <a:cs typeface="Times New Roman" panose="02020603050405020304" pitchFamily="18" charset="0"/>
              </a:rPr>
              <a:t>в следующих размерах</a:t>
            </a:r>
            <a:r>
              <a:rPr lang="ru-RU" sz="2100" dirty="0" smtClean="0">
                <a:latin typeface="Times New Roman" panose="02020603050405020304" pitchFamily="18" charset="0"/>
                <a:cs typeface="Times New Roman" panose="02020603050405020304" pitchFamily="18" charset="0"/>
              </a:rPr>
              <a:t>:</a:t>
            </a:r>
          </a:p>
          <a:p>
            <a:pPr marL="0" indent="0" algn="just">
              <a:buNone/>
            </a:pPr>
            <a:endParaRPr lang="ru-RU" sz="2100" dirty="0">
              <a:latin typeface="Times New Roman" panose="02020603050405020304" pitchFamily="18" charset="0"/>
              <a:cs typeface="Times New Roman" panose="02020603050405020304" pitchFamily="18" charset="0"/>
            </a:endParaRPr>
          </a:p>
          <a:p>
            <a:pPr algn="just"/>
            <a:r>
              <a:rPr lang="ru-RU" sz="2100" dirty="0">
                <a:latin typeface="Times New Roman" panose="02020603050405020304" pitchFamily="18" charset="0"/>
                <a:cs typeface="Times New Roman" panose="02020603050405020304" pitchFamily="18" charset="0"/>
              </a:rPr>
              <a:t>а) в течение первых четырех налоговых периодов - 99 </a:t>
            </a:r>
            <a:r>
              <a:rPr lang="ru-RU" sz="2100" dirty="0" smtClean="0">
                <a:latin typeface="Times New Roman" panose="02020603050405020304" pitchFamily="18" charset="0"/>
                <a:cs typeface="Times New Roman" panose="02020603050405020304" pitchFamily="18" charset="0"/>
              </a:rPr>
              <a:t>%;</a:t>
            </a:r>
          </a:p>
          <a:p>
            <a:pPr algn="just"/>
            <a:endParaRPr lang="ru-RU" sz="2100" dirty="0" smtClean="0">
              <a:latin typeface="Times New Roman" panose="02020603050405020304" pitchFamily="18" charset="0"/>
              <a:cs typeface="Times New Roman" panose="02020603050405020304" pitchFamily="18" charset="0"/>
            </a:endParaRPr>
          </a:p>
          <a:p>
            <a:pPr algn="just"/>
            <a:r>
              <a:rPr lang="ru-RU" sz="2100" dirty="0" smtClean="0">
                <a:latin typeface="Times New Roman" panose="02020603050405020304" pitchFamily="18" charset="0"/>
                <a:cs typeface="Times New Roman" panose="02020603050405020304" pitchFamily="18" charset="0"/>
              </a:rPr>
              <a:t>б</a:t>
            </a:r>
            <a:r>
              <a:rPr lang="ru-RU" sz="2100" dirty="0">
                <a:latin typeface="Times New Roman" panose="02020603050405020304" pitchFamily="18" charset="0"/>
                <a:cs typeface="Times New Roman" panose="02020603050405020304" pitchFamily="18" charset="0"/>
              </a:rPr>
              <a:t>) в течение пятого налогового периода - 77 </a:t>
            </a:r>
            <a:r>
              <a:rPr lang="ru-RU" sz="2100" dirty="0" smtClean="0">
                <a:latin typeface="Times New Roman" panose="02020603050405020304" pitchFamily="18" charset="0"/>
                <a:cs typeface="Times New Roman" panose="02020603050405020304" pitchFamily="18" charset="0"/>
              </a:rPr>
              <a:t>%;</a:t>
            </a:r>
          </a:p>
          <a:p>
            <a:pPr algn="just"/>
            <a:endParaRPr lang="ru-RU" sz="2100" dirty="0" smtClean="0">
              <a:latin typeface="Times New Roman" panose="02020603050405020304" pitchFamily="18" charset="0"/>
              <a:cs typeface="Times New Roman" panose="02020603050405020304" pitchFamily="18" charset="0"/>
            </a:endParaRPr>
          </a:p>
          <a:p>
            <a:pPr algn="just"/>
            <a:r>
              <a:rPr lang="ru-RU" sz="2100" dirty="0" smtClean="0">
                <a:latin typeface="Times New Roman" panose="02020603050405020304" pitchFamily="18" charset="0"/>
                <a:cs typeface="Times New Roman" panose="02020603050405020304" pitchFamily="18" charset="0"/>
              </a:rPr>
              <a:t>в</a:t>
            </a:r>
            <a:r>
              <a:rPr lang="ru-RU" sz="2100" dirty="0">
                <a:latin typeface="Times New Roman" panose="02020603050405020304" pitchFamily="18" charset="0"/>
                <a:cs typeface="Times New Roman" panose="02020603050405020304" pitchFamily="18" charset="0"/>
              </a:rPr>
              <a:t>) в течение шестого налогового периода - 64 </a:t>
            </a:r>
            <a:r>
              <a:rPr lang="ru-RU" sz="2100" dirty="0" smtClean="0">
                <a:latin typeface="Times New Roman" panose="02020603050405020304" pitchFamily="18" charset="0"/>
                <a:cs typeface="Times New Roman" panose="02020603050405020304" pitchFamily="18" charset="0"/>
              </a:rPr>
              <a:t>%;</a:t>
            </a:r>
          </a:p>
          <a:p>
            <a:pPr algn="just"/>
            <a:endParaRPr lang="ru-RU" sz="2100" dirty="0" smtClean="0">
              <a:latin typeface="Times New Roman" panose="02020603050405020304" pitchFamily="18" charset="0"/>
              <a:cs typeface="Times New Roman" panose="02020603050405020304" pitchFamily="18" charset="0"/>
            </a:endParaRPr>
          </a:p>
          <a:p>
            <a:pPr algn="just"/>
            <a:r>
              <a:rPr lang="ru-RU" sz="2100" dirty="0" smtClean="0">
                <a:latin typeface="Times New Roman" panose="02020603050405020304" pitchFamily="18" charset="0"/>
                <a:cs typeface="Times New Roman" panose="02020603050405020304" pitchFamily="18" charset="0"/>
              </a:rPr>
              <a:t>г</a:t>
            </a:r>
            <a:r>
              <a:rPr lang="ru-RU" sz="2100" dirty="0">
                <a:latin typeface="Times New Roman" panose="02020603050405020304" pitchFamily="18" charset="0"/>
                <a:cs typeface="Times New Roman" panose="02020603050405020304" pitchFamily="18" charset="0"/>
              </a:rPr>
              <a:t>) в течение седьмого налогового периода - 50 </a:t>
            </a:r>
            <a:r>
              <a:rPr lang="ru-RU" sz="2100" dirty="0" smtClean="0">
                <a:latin typeface="Times New Roman" panose="02020603050405020304" pitchFamily="18" charset="0"/>
                <a:cs typeface="Times New Roman" panose="02020603050405020304" pitchFamily="18" charset="0"/>
              </a:rPr>
              <a:t>%.</a:t>
            </a:r>
          </a:p>
          <a:p>
            <a:pPr marL="0" indent="0" algn="just">
              <a:buNone/>
            </a:pPr>
            <a:endParaRPr lang="ru-RU" sz="21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2361126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609600"/>
            <a:ext cx="9302690" cy="592183"/>
          </a:xfrm>
        </p:spPr>
        <p:txBody>
          <a:bodyPr>
            <a:normAutofit fontScale="90000"/>
          </a:bodyPr>
          <a:lstStyle/>
          <a:p>
            <a:r>
              <a:rPr lang="ru-RU" sz="2200" b="1" dirty="0">
                <a:solidFill>
                  <a:prstClr val="black"/>
                </a:solidFill>
                <a:latin typeface="Times New Roman" panose="02020603050405020304" pitchFamily="18" charset="0"/>
                <a:cs typeface="Times New Roman" panose="02020603050405020304" pitchFamily="18" charset="0"/>
              </a:rPr>
              <a:t>Налоговые льготы </a:t>
            </a:r>
            <a:r>
              <a:rPr lang="ru-RU" sz="2200" b="1" dirty="0" smtClean="0">
                <a:solidFill>
                  <a:prstClr val="black"/>
                </a:solidFill>
                <a:latin typeface="Times New Roman" panose="02020603050405020304" pitchFamily="18" charset="0"/>
                <a:cs typeface="Times New Roman" panose="02020603050405020304" pitchFamily="18" charset="0"/>
              </a:rPr>
              <a:t>(пункты 11,12 ст. 1Закона </a:t>
            </a:r>
            <a:r>
              <a:rPr lang="ru-RU" sz="2200" b="1" dirty="0">
                <a:solidFill>
                  <a:prstClr val="black"/>
                </a:solidFill>
                <a:latin typeface="Times New Roman" panose="02020603050405020304" pitchFamily="18" charset="0"/>
                <a:cs typeface="Times New Roman" panose="02020603050405020304" pitchFamily="18" charset="0"/>
              </a:rPr>
              <a:t>Краснодарского края № </a:t>
            </a:r>
            <a:r>
              <a:rPr lang="ru-RU" sz="2200" b="1" dirty="0" smtClean="0">
                <a:solidFill>
                  <a:prstClr val="black"/>
                </a:solidFill>
                <a:latin typeface="Times New Roman" panose="02020603050405020304" pitchFamily="18" charset="0"/>
                <a:cs typeface="Times New Roman" panose="02020603050405020304" pitchFamily="18" charset="0"/>
              </a:rPr>
              <a:t>1378-кз</a:t>
            </a:r>
            <a:r>
              <a:rPr lang="ru-RU" sz="2200" b="1" dirty="0">
                <a:solidFill>
                  <a:prstClr val="black"/>
                </a:solidFill>
                <a:latin typeface="Times New Roman" panose="02020603050405020304" pitchFamily="18" charset="0"/>
                <a:cs typeface="Times New Roman" panose="02020603050405020304" pitchFamily="18" charset="0"/>
              </a:rPr>
              <a:t>):</a:t>
            </a:r>
            <a:endParaRPr lang="ru-RU" dirty="0"/>
          </a:p>
        </p:txBody>
      </p:sp>
      <p:sp>
        <p:nvSpPr>
          <p:cNvPr id="3" name="Объект 2"/>
          <p:cNvSpPr>
            <a:spLocks noGrp="1"/>
          </p:cNvSpPr>
          <p:nvPr>
            <p:ph idx="1"/>
          </p:nvPr>
        </p:nvSpPr>
        <p:spPr>
          <a:xfrm>
            <a:off x="677334" y="1367247"/>
            <a:ext cx="8596668" cy="4674116"/>
          </a:xfrm>
        </p:spPr>
        <p:txBody>
          <a:bodyPr>
            <a:normAutofit fontScale="92500"/>
          </a:bodyPr>
          <a:lstStyle/>
          <a:p>
            <a:pPr marL="0" indent="0">
              <a:buNone/>
            </a:pPr>
            <a:r>
              <a:rPr lang="ru-RU" dirty="0">
                <a:latin typeface="Times New Roman" panose="02020603050405020304" pitchFamily="18" charset="0"/>
                <a:cs typeface="Times New Roman" panose="02020603050405020304" pitchFamily="18" charset="0"/>
              </a:rPr>
              <a:t>С</a:t>
            </a:r>
            <a:r>
              <a:rPr lang="ru-RU" dirty="0" smtClean="0">
                <a:latin typeface="Times New Roman" panose="02020603050405020304" pitchFamily="18" charset="0"/>
                <a:cs typeface="Times New Roman" panose="02020603050405020304" pitchFamily="18" charset="0"/>
              </a:rPr>
              <a:t>тавка </a:t>
            </a:r>
            <a:r>
              <a:rPr lang="ru-RU" dirty="0">
                <a:latin typeface="Times New Roman" panose="02020603050405020304" pitchFamily="18" charset="0"/>
                <a:cs typeface="Times New Roman" panose="02020603050405020304" pitchFamily="18" charset="0"/>
              </a:rPr>
              <a:t>налога на прибыль организаций, подлежащего зачислению в краевой бюджет, устанавливается в размере 13,5 процента для следующих категорий налогоплательщиков:</a:t>
            </a:r>
          </a:p>
          <a:p>
            <a:pPr marL="0" indent="0">
              <a:buNone/>
            </a:pPr>
            <a:r>
              <a:rPr lang="ru-RU" dirty="0" smtClean="0">
                <a:latin typeface="Times New Roman" panose="02020603050405020304" pitchFamily="18" charset="0"/>
                <a:cs typeface="Times New Roman" panose="02020603050405020304" pitchFamily="18" charset="0"/>
              </a:rPr>
              <a:t>1. Организаций, </a:t>
            </a:r>
            <a:r>
              <a:rPr lang="ru-RU" dirty="0">
                <a:latin typeface="Times New Roman" panose="02020603050405020304" pitchFamily="18" charset="0"/>
                <a:cs typeface="Times New Roman" panose="02020603050405020304" pitchFamily="18" charset="0"/>
              </a:rPr>
              <a:t>реализовавших и (или) реализующих </a:t>
            </a:r>
            <a:r>
              <a:rPr lang="ru-RU" dirty="0" smtClean="0">
                <a:latin typeface="Times New Roman" panose="02020603050405020304" pitchFamily="18" charset="0"/>
                <a:cs typeface="Times New Roman" panose="02020603050405020304" pitchFamily="18" charset="0"/>
              </a:rPr>
              <a:t>одобренные инвестиционные </a:t>
            </a:r>
            <a:r>
              <a:rPr lang="ru-RU" dirty="0">
                <a:latin typeface="Times New Roman" panose="02020603050405020304" pitchFamily="18" charset="0"/>
                <a:cs typeface="Times New Roman" panose="02020603050405020304" pitchFamily="18" charset="0"/>
              </a:rPr>
              <a:t>проекты, </a:t>
            </a:r>
            <a:r>
              <a:rPr lang="ru-RU" dirty="0" smtClean="0">
                <a:latin typeface="Times New Roman" panose="02020603050405020304" pitchFamily="18" charset="0"/>
                <a:cs typeface="Times New Roman" panose="02020603050405020304" pitchFamily="18" charset="0"/>
              </a:rPr>
              <a:t>у </a:t>
            </a:r>
            <a:r>
              <a:rPr lang="ru-RU" dirty="0">
                <a:latin typeface="Times New Roman" panose="02020603050405020304" pitchFamily="18" charset="0"/>
                <a:cs typeface="Times New Roman" panose="02020603050405020304" pitchFamily="18" charset="0"/>
              </a:rPr>
              <a:t>которых </a:t>
            </a:r>
            <a:r>
              <a:rPr lang="ru-RU" b="1" dirty="0">
                <a:latin typeface="Times New Roman" panose="02020603050405020304" pitchFamily="18" charset="0"/>
                <a:cs typeface="Times New Roman" panose="02020603050405020304" pitchFamily="18" charset="0"/>
              </a:rPr>
              <a:t>доля выручки от </a:t>
            </a:r>
            <a:r>
              <a:rPr lang="ru-RU" dirty="0">
                <a:latin typeface="Times New Roman" panose="02020603050405020304" pitchFamily="18" charset="0"/>
                <a:cs typeface="Times New Roman" panose="02020603050405020304" pitchFamily="18" charset="0"/>
              </a:rPr>
              <a:t>реализации товаров (работ, услуг), полученной данными организациями в результате реализации </a:t>
            </a:r>
            <a:r>
              <a:rPr lang="ru-RU" b="1" dirty="0">
                <a:latin typeface="Times New Roman" panose="02020603050405020304" pitchFamily="18" charset="0"/>
                <a:cs typeface="Times New Roman" panose="02020603050405020304" pitchFamily="18" charset="0"/>
              </a:rPr>
              <a:t>одобренного инвестиционного проекта,</a:t>
            </a:r>
            <a:r>
              <a:rPr lang="ru-RU" dirty="0">
                <a:latin typeface="Times New Roman" panose="02020603050405020304" pitchFamily="18" charset="0"/>
                <a:cs typeface="Times New Roman" panose="02020603050405020304" pitchFamily="18" charset="0"/>
              </a:rPr>
              <a:t> в доходе от </a:t>
            </a:r>
            <a:r>
              <a:rPr lang="ru-RU" dirty="0" smtClean="0">
                <a:latin typeface="Times New Roman" panose="02020603050405020304" pitchFamily="18" charset="0"/>
                <a:cs typeface="Times New Roman" panose="02020603050405020304" pitchFamily="18" charset="0"/>
              </a:rPr>
              <a:t>реализации, </a:t>
            </a:r>
            <a:r>
              <a:rPr lang="ru-RU" b="1" dirty="0">
                <a:latin typeface="Times New Roman" panose="02020603050405020304" pitchFamily="18" charset="0"/>
                <a:cs typeface="Times New Roman" panose="02020603050405020304" pitchFamily="18" charset="0"/>
              </a:rPr>
              <a:t>составляет не менее 80 процентов</a:t>
            </a:r>
            <a:r>
              <a:rPr lang="ru-RU" dirty="0">
                <a:latin typeface="Times New Roman" panose="02020603050405020304" pitchFamily="18" charset="0"/>
                <a:cs typeface="Times New Roman" panose="02020603050405020304" pitchFamily="18" charset="0"/>
              </a:rPr>
              <a:t>, при условии выхода на проектную мощность и ведения раздельного учета доходов (расходов), возникающих в процессе реализации данного проекта, и доходов (расходов) от других видов деятельности.</a:t>
            </a:r>
          </a:p>
          <a:p>
            <a:pPr marL="0" indent="0">
              <a:buNone/>
            </a:pPr>
            <a:endParaRPr lang="ru-RU" dirty="0">
              <a:latin typeface="Times New Roman" panose="02020603050405020304" pitchFamily="18" charset="0"/>
              <a:cs typeface="Times New Roman" panose="02020603050405020304" pitchFamily="18" charset="0"/>
            </a:endParaRPr>
          </a:p>
          <a:p>
            <a:pPr marL="0" indent="0">
              <a:buNone/>
            </a:pPr>
            <a:r>
              <a:rPr lang="ru-RU" dirty="0" smtClean="0">
                <a:latin typeface="Times New Roman" panose="02020603050405020304" pitchFamily="18" charset="0"/>
                <a:cs typeface="Times New Roman" panose="02020603050405020304" pitchFamily="18" charset="0"/>
              </a:rPr>
              <a:t>2. Организаций, </a:t>
            </a:r>
            <a:r>
              <a:rPr lang="ru-RU" dirty="0">
                <a:latin typeface="Times New Roman" panose="02020603050405020304" pitchFamily="18" charset="0"/>
                <a:cs typeface="Times New Roman" panose="02020603050405020304" pitchFamily="18" charset="0"/>
              </a:rPr>
              <a:t>реализовавших и (или) реализующих инвестиционные проекты, включенные в реестр стратегических инвестиционных </a:t>
            </a:r>
            <a:r>
              <a:rPr lang="ru-RU" dirty="0" smtClean="0">
                <a:latin typeface="Times New Roman" panose="02020603050405020304" pitchFamily="18" charset="0"/>
                <a:cs typeface="Times New Roman" panose="02020603050405020304" pitchFamily="18" charset="0"/>
              </a:rPr>
              <a:t>проектов, </a:t>
            </a:r>
            <a:r>
              <a:rPr lang="ru-RU" dirty="0">
                <a:latin typeface="Times New Roman" panose="02020603050405020304" pitchFamily="18" charset="0"/>
                <a:cs typeface="Times New Roman" panose="02020603050405020304" pitchFamily="18" charset="0"/>
              </a:rPr>
              <a:t>у которых </a:t>
            </a:r>
            <a:r>
              <a:rPr lang="ru-RU" b="1" dirty="0">
                <a:latin typeface="Times New Roman" panose="02020603050405020304" pitchFamily="18" charset="0"/>
                <a:cs typeface="Times New Roman" panose="02020603050405020304" pitchFamily="18" charset="0"/>
              </a:rPr>
              <a:t>доля выручки</a:t>
            </a:r>
            <a:r>
              <a:rPr lang="ru-RU" dirty="0">
                <a:latin typeface="Times New Roman" panose="02020603050405020304" pitchFamily="18" charset="0"/>
                <a:cs typeface="Times New Roman" panose="02020603050405020304" pitchFamily="18" charset="0"/>
              </a:rPr>
              <a:t> от реализации товаров (работ, услуг), полученной данными организациями от реализации стратегического инвестиционного проекта, </a:t>
            </a:r>
            <a:r>
              <a:rPr lang="ru-RU" b="1" dirty="0" smtClean="0">
                <a:latin typeface="Times New Roman" panose="02020603050405020304" pitchFamily="18" charset="0"/>
                <a:cs typeface="Times New Roman" panose="02020603050405020304" pitchFamily="18" charset="0"/>
              </a:rPr>
              <a:t>составляет </a:t>
            </a:r>
            <a:r>
              <a:rPr lang="ru-RU" b="1" dirty="0">
                <a:latin typeface="Times New Roman" panose="02020603050405020304" pitchFamily="18" charset="0"/>
                <a:cs typeface="Times New Roman" panose="02020603050405020304" pitchFamily="18" charset="0"/>
              </a:rPr>
              <a:t>не менее 80 процентов</a:t>
            </a:r>
            <a:r>
              <a:rPr lang="ru-RU" dirty="0">
                <a:latin typeface="Times New Roman" panose="02020603050405020304" pitchFamily="18" charset="0"/>
                <a:cs typeface="Times New Roman" panose="02020603050405020304" pitchFamily="18" charset="0"/>
              </a:rPr>
              <a:t>, при условии ведения раздельного учета доходов (расходов), возникающих в процессе реализации данного проекта, и доходов (расходов) от других видов деятельности.</a:t>
            </a:r>
          </a:p>
        </p:txBody>
      </p:sp>
    </p:spTree>
    <p:extLst>
      <p:ext uri="{BB962C8B-B14F-4D97-AF65-F5344CB8AC3E}">
        <p14:creationId xmlns:p14="http://schemas.microsoft.com/office/powerpoint/2010/main" val="13218801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200" b="1" dirty="0">
                <a:latin typeface="Times New Roman" panose="02020603050405020304" pitchFamily="18" charset="0"/>
                <a:cs typeface="Times New Roman" panose="02020603050405020304" pitchFamily="18" charset="0"/>
              </a:rPr>
              <a:t>Условия присвоения инвестиционному проекту статуса </a:t>
            </a:r>
            <a:r>
              <a:rPr lang="ru-RU" sz="2200" b="1" dirty="0" smtClean="0">
                <a:latin typeface="Times New Roman" panose="02020603050405020304" pitchFamily="18" charset="0"/>
                <a:cs typeface="Times New Roman" panose="02020603050405020304" pitchFamily="18" charset="0"/>
              </a:rPr>
              <a:t>одобренного</a:t>
            </a:r>
            <a:r>
              <a:rPr lang="en-US" sz="2200" b="1" dirty="0" smtClean="0">
                <a:latin typeface="Times New Roman" panose="02020603050405020304" pitchFamily="18" charset="0"/>
                <a:cs typeface="Times New Roman" panose="02020603050405020304" pitchFamily="18" charset="0"/>
              </a:rPr>
              <a:t>:</a:t>
            </a:r>
            <a:r>
              <a:rPr lang="ru-RU" sz="2200" b="1" dirty="0" smtClean="0">
                <a:latin typeface="Times New Roman" panose="02020603050405020304" pitchFamily="18" charset="0"/>
                <a:cs typeface="Times New Roman" panose="02020603050405020304" pitchFamily="18" charset="0"/>
              </a:rPr>
              <a:t> </a:t>
            </a:r>
            <a:endParaRPr lang="ru-RU" sz="22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584960"/>
            <a:ext cx="10515600" cy="4990011"/>
          </a:xfrm>
        </p:spPr>
        <p:txBody>
          <a:bodyPr>
            <a:noAutofit/>
          </a:bodyPr>
          <a:lstStyle/>
          <a:p>
            <a:pPr marL="0" indent="0">
              <a:lnSpc>
                <a:spcPct val="100000"/>
              </a:lnSpc>
              <a:spcBef>
                <a:spcPts val="0"/>
              </a:spcBef>
              <a:buNone/>
            </a:pPr>
            <a:r>
              <a:rPr lang="ru-RU" sz="1600" dirty="0" smtClean="0">
                <a:latin typeface="Times New Roman" panose="02020603050405020304" pitchFamily="18" charset="0"/>
                <a:cs typeface="Times New Roman" panose="02020603050405020304" pitchFamily="18" charset="0"/>
              </a:rPr>
              <a:t>1</a:t>
            </a:r>
            <a:r>
              <a:rPr lang="ru-RU" sz="1600" dirty="0">
                <a:latin typeface="Times New Roman" panose="02020603050405020304" pitchFamily="18" charset="0"/>
                <a:cs typeface="Times New Roman" panose="02020603050405020304" pitchFamily="18" charset="0"/>
              </a:rPr>
              <a:t>. Объем капитальных вложений по инвестиционному проекту составит не менее 500 млн. рублей.</a:t>
            </a:r>
          </a:p>
          <a:p>
            <a:pPr>
              <a:lnSpc>
                <a:spcPct val="100000"/>
              </a:lnSpc>
              <a:spcBef>
                <a:spcPts val="0"/>
              </a:spcBef>
            </a:pPr>
            <a:endParaRPr lang="ru-RU" sz="16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ru-RU" sz="1600" dirty="0" smtClean="0">
                <a:latin typeface="Times New Roman" panose="02020603050405020304" pitchFamily="18" charset="0"/>
                <a:cs typeface="Times New Roman" panose="02020603050405020304" pitchFamily="18" charset="0"/>
              </a:rPr>
              <a:t>2</a:t>
            </a:r>
            <a:r>
              <a:rPr lang="ru-RU" sz="1600" dirty="0">
                <a:latin typeface="Times New Roman" panose="02020603050405020304" pitchFamily="18" charset="0"/>
                <a:cs typeface="Times New Roman" panose="02020603050405020304" pitchFamily="18" charset="0"/>
              </a:rPr>
              <a:t>. Документальное подтверждение источников финансирования инвестиционного проекта.</a:t>
            </a:r>
          </a:p>
          <a:p>
            <a:pPr>
              <a:lnSpc>
                <a:spcPct val="100000"/>
              </a:lnSpc>
              <a:spcBef>
                <a:spcPts val="0"/>
              </a:spcBef>
            </a:pPr>
            <a:endParaRPr lang="ru-RU" sz="16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ru-RU" sz="1600" dirty="0" smtClean="0">
                <a:latin typeface="Times New Roman" panose="02020603050405020304" pitchFamily="18" charset="0"/>
                <a:cs typeface="Times New Roman" panose="02020603050405020304" pitchFamily="18" charset="0"/>
              </a:rPr>
              <a:t>3</a:t>
            </a:r>
            <a:r>
              <a:rPr lang="ru-RU" sz="1600" dirty="0">
                <a:latin typeface="Times New Roman" panose="02020603050405020304" pitchFamily="18" charset="0"/>
                <a:cs typeface="Times New Roman" panose="02020603050405020304" pitchFamily="18" charset="0"/>
              </a:rPr>
              <a:t>. Финансовая реализуемость инвестиционного проекта, подтвержденная бизнес-планом,</a:t>
            </a:r>
          </a:p>
          <a:p>
            <a:pPr>
              <a:lnSpc>
                <a:spcPct val="100000"/>
              </a:lnSpc>
              <a:spcBef>
                <a:spcPts val="0"/>
              </a:spcBef>
            </a:pPr>
            <a:endParaRPr lang="ru-RU" sz="16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ru-RU" sz="1600" dirty="0" smtClean="0">
                <a:latin typeface="Times New Roman" panose="02020603050405020304" pitchFamily="18" charset="0"/>
                <a:cs typeface="Times New Roman" panose="02020603050405020304" pitchFamily="18" charset="0"/>
              </a:rPr>
              <a:t>4</a:t>
            </a:r>
            <a:r>
              <a:rPr lang="ru-RU" sz="1600" dirty="0">
                <a:latin typeface="Times New Roman" panose="02020603050405020304" pitchFamily="18" charset="0"/>
                <a:cs typeface="Times New Roman" panose="02020603050405020304" pitchFamily="18" charset="0"/>
              </a:rPr>
              <a:t>. Достижение в результате реализации инвестиционного проекта следующих видов эффективности:</a:t>
            </a:r>
          </a:p>
          <a:p>
            <a:pPr>
              <a:lnSpc>
                <a:spcPct val="100000"/>
              </a:lnSpc>
              <a:spcBef>
                <a:spcPts val="0"/>
              </a:spcBef>
            </a:pPr>
            <a:endParaRPr lang="ru-RU" sz="16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n-US" sz="1600" dirty="0" smtClean="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4.1</a:t>
            </a:r>
            <a:r>
              <a:rPr lang="ru-RU" sz="1600" dirty="0">
                <a:latin typeface="Times New Roman" panose="02020603050405020304" pitchFamily="18" charset="0"/>
                <a:cs typeface="Times New Roman" panose="02020603050405020304" pitchFamily="18" charset="0"/>
              </a:rPr>
              <a:t>. Социальной эффективности.</a:t>
            </a:r>
          </a:p>
          <a:p>
            <a:pPr>
              <a:lnSpc>
                <a:spcPct val="100000"/>
              </a:lnSpc>
              <a:spcBef>
                <a:spcPts val="0"/>
              </a:spcBef>
            </a:pPr>
            <a:endParaRPr lang="ru-RU" sz="16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n-US" sz="1600" dirty="0" smtClean="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4.2</a:t>
            </a:r>
            <a:r>
              <a:rPr lang="ru-RU" sz="1600" dirty="0">
                <a:latin typeface="Times New Roman" panose="02020603050405020304" pitchFamily="18" charset="0"/>
                <a:cs typeface="Times New Roman" panose="02020603050405020304" pitchFamily="18" charset="0"/>
              </a:rPr>
              <a:t>. Экономической эффективности.</a:t>
            </a:r>
          </a:p>
          <a:p>
            <a:pPr>
              <a:lnSpc>
                <a:spcPct val="100000"/>
              </a:lnSpc>
              <a:spcBef>
                <a:spcPts val="0"/>
              </a:spcBef>
            </a:pPr>
            <a:endParaRPr lang="ru-RU" sz="16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n-US" sz="1600" dirty="0" smtClean="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4.3</a:t>
            </a:r>
            <a:r>
              <a:rPr lang="ru-RU" sz="1600" dirty="0">
                <a:latin typeface="Times New Roman" panose="02020603050405020304" pitchFamily="18" charset="0"/>
                <a:cs typeface="Times New Roman" panose="02020603050405020304" pitchFamily="18" charset="0"/>
              </a:rPr>
              <a:t>. Бюджетной эффективности.</a:t>
            </a:r>
          </a:p>
          <a:p>
            <a:pPr>
              <a:lnSpc>
                <a:spcPct val="100000"/>
              </a:lnSpc>
              <a:spcBef>
                <a:spcPts val="0"/>
              </a:spcBef>
            </a:pPr>
            <a:endParaRPr lang="ru-RU" sz="16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en-US" sz="1600" dirty="0" smtClean="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4.4</a:t>
            </a:r>
            <a:r>
              <a:rPr lang="ru-RU" sz="1600" dirty="0">
                <a:latin typeface="Times New Roman" panose="02020603050405020304" pitchFamily="18" charset="0"/>
                <a:cs typeface="Times New Roman" panose="02020603050405020304" pitchFamily="18" charset="0"/>
              </a:rPr>
              <a:t>. Отраслевой эффективности.</a:t>
            </a:r>
          </a:p>
          <a:p>
            <a:pPr>
              <a:lnSpc>
                <a:spcPct val="100000"/>
              </a:lnSpc>
              <a:spcBef>
                <a:spcPts val="0"/>
              </a:spcBef>
            </a:pPr>
            <a:endParaRPr lang="ru-RU" sz="16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r>
              <a:rPr lang="ru-RU" sz="1600" dirty="0" smtClean="0">
                <a:latin typeface="Times New Roman" panose="02020603050405020304" pitchFamily="18" charset="0"/>
                <a:cs typeface="Times New Roman" panose="02020603050405020304" pitchFamily="18" charset="0"/>
              </a:rPr>
              <a:t>5</a:t>
            </a:r>
            <a:r>
              <a:rPr lang="ru-RU" sz="1600" dirty="0">
                <a:latin typeface="Times New Roman" panose="02020603050405020304" pitchFamily="18" charset="0"/>
                <a:cs typeface="Times New Roman" panose="02020603050405020304" pitchFamily="18" charset="0"/>
              </a:rPr>
              <a:t>. Неполное освоение капитальных вложений по инвестиционному проекту на дату подачи заявления о присвоении инвестиционному проекту статуса одобренного.</a:t>
            </a:r>
          </a:p>
          <a:p>
            <a:pPr>
              <a:lnSpc>
                <a:spcPct val="100000"/>
              </a:lnSpc>
              <a:spcBef>
                <a:spcPts val="0"/>
              </a:spcBef>
            </a:pP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20457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559469"/>
          </a:xfrm>
        </p:spPr>
        <p:txBody>
          <a:bodyPr>
            <a:normAutofit/>
          </a:bodyPr>
          <a:lstStyle/>
          <a:p>
            <a:r>
              <a:rPr lang="ru-RU" sz="2200" b="1" dirty="0">
                <a:latin typeface="Times New Roman" panose="02020603050405020304" pitchFamily="18" charset="0"/>
                <a:cs typeface="Times New Roman" panose="02020603050405020304" pitchFamily="18" charset="0"/>
              </a:rPr>
              <a:t>Условия присвоения инвестиционному проекту статуса одобренного: </a:t>
            </a:r>
          </a:p>
        </p:txBody>
      </p:sp>
      <p:sp>
        <p:nvSpPr>
          <p:cNvPr id="3" name="Объект 2"/>
          <p:cNvSpPr>
            <a:spLocks noGrp="1"/>
          </p:cNvSpPr>
          <p:nvPr>
            <p:ph idx="1"/>
          </p:nvPr>
        </p:nvSpPr>
        <p:spPr>
          <a:xfrm>
            <a:off x="838200" y="1288869"/>
            <a:ext cx="10515600" cy="5364480"/>
          </a:xfrm>
        </p:spPr>
        <p:txBody>
          <a:bodyPr/>
          <a:lstStyle/>
          <a:p>
            <a:pPr marL="0" lvl="0" indent="0">
              <a:lnSpc>
                <a:spcPct val="100000"/>
              </a:lnSpc>
              <a:spcBef>
                <a:spcPts val="0"/>
              </a:spcBef>
              <a:buNone/>
            </a:pPr>
            <a:r>
              <a:rPr lang="ru-RU" sz="1600" dirty="0" smtClean="0">
                <a:solidFill>
                  <a:prstClr val="black"/>
                </a:solidFill>
                <a:latin typeface="Times New Roman" panose="02020603050405020304" pitchFamily="18" charset="0"/>
                <a:cs typeface="Times New Roman" panose="02020603050405020304" pitchFamily="18" charset="0"/>
              </a:rPr>
              <a:t>6</a:t>
            </a:r>
            <a:r>
              <a:rPr lang="ru-RU" sz="1600" dirty="0">
                <a:solidFill>
                  <a:prstClr val="black"/>
                </a:solidFill>
                <a:latin typeface="Times New Roman" panose="02020603050405020304" pitchFamily="18" charset="0"/>
                <a:cs typeface="Times New Roman" panose="02020603050405020304" pitchFamily="18" charset="0"/>
              </a:rPr>
              <a:t>. Наличие положительного заключения государственной экспертизы проектной документации в случае, если проектная документация объекта капитального строительства подлежит государственной экспертизе в соответствии с законодательством Российской Федерации.</a:t>
            </a:r>
          </a:p>
          <a:p>
            <a:pPr lvl="0">
              <a:lnSpc>
                <a:spcPct val="100000"/>
              </a:lnSpc>
              <a:spcBef>
                <a:spcPts val="0"/>
              </a:spcBef>
            </a:pPr>
            <a:endParaRPr lang="ru-RU" sz="1600" dirty="0">
              <a:solidFill>
                <a:prstClr val="black"/>
              </a:solidFill>
              <a:latin typeface="Times New Roman" panose="02020603050405020304" pitchFamily="18" charset="0"/>
              <a:cs typeface="Times New Roman" panose="02020603050405020304" pitchFamily="18" charset="0"/>
            </a:endParaRPr>
          </a:p>
          <a:p>
            <a:pPr marL="0" lvl="0" indent="0">
              <a:lnSpc>
                <a:spcPct val="100000"/>
              </a:lnSpc>
              <a:spcBef>
                <a:spcPts val="0"/>
              </a:spcBef>
              <a:buNone/>
            </a:pPr>
            <a:r>
              <a:rPr lang="ru-RU" sz="1600" dirty="0" smtClean="0">
                <a:solidFill>
                  <a:prstClr val="black"/>
                </a:solidFill>
                <a:latin typeface="Times New Roman" panose="02020603050405020304" pitchFamily="18" charset="0"/>
                <a:cs typeface="Times New Roman" panose="02020603050405020304" pitchFamily="18" charset="0"/>
              </a:rPr>
              <a:t>7</a:t>
            </a:r>
            <a:r>
              <a:rPr lang="ru-RU" sz="1600" dirty="0">
                <a:solidFill>
                  <a:prstClr val="black"/>
                </a:solidFill>
                <a:latin typeface="Times New Roman" panose="02020603050405020304" pitchFamily="18" charset="0"/>
                <a:cs typeface="Times New Roman" panose="02020603050405020304" pitchFamily="18" charset="0"/>
              </a:rPr>
              <a:t>. Не предполагает строительство (реконструкцию) торговых, развлекательных и торгово-развлекательных комплексов, объем капитальных вложений которых составляет менее 1 млрд рублей.</a:t>
            </a:r>
          </a:p>
          <a:p>
            <a:pPr lvl="0">
              <a:lnSpc>
                <a:spcPct val="100000"/>
              </a:lnSpc>
              <a:spcBef>
                <a:spcPts val="0"/>
              </a:spcBef>
            </a:pPr>
            <a:endParaRPr lang="ru-RU" sz="1600" dirty="0">
              <a:solidFill>
                <a:prstClr val="black"/>
              </a:solidFill>
              <a:latin typeface="Times New Roman" panose="02020603050405020304" pitchFamily="18" charset="0"/>
              <a:cs typeface="Times New Roman" panose="02020603050405020304" pitchFamily="18" charset="0"/>
            </a:endParaRPr>
          </a:p>
          <a:p>
            <a:pPr marL="0" lvl="0" indent="0">
              <a:lnSpc>
                <a:spcPct val="100000"/>
              </a:lnSpc>
              <a:spcBef>
                <a:spcPts val="0"/>
              </a:spcBef>
              <a:buNone/>
            </a:pPr>
            <a:r>
              <a:rPr lang="ru-RU" sz="1600" dirty="0" smtClean="0">
                <a:solidFill>
                  <a:prstClr val="black"/>
                </a:solidFill>
                <a:latin typeface="Times New Roman" panose="02020603050405020304" pitchFamily="18" charset="0"/>
                <a:cs typeface="Times New Roman" panose="02020603050405020304" pitchFamily="18" charset="0"/>
              </a:rPr>
              <a:t>8</a:t>
            </a:r>
            <a:r>
              <a:rPr lang="ru-RU" sz="1600" dirty="0">
                <a:solidFill>
                  <a:prstClr val="black"/>
                </a:solidFill>
                <a:latin typeface="Times New Roman" panose="02020603050405020304" pitchFamily="18" charset="0"/>
                <a:cs typeface="Times New Roman" panose="02020603050405020304" pitchFamily="18" charset="0"/>
              </a:rPr>
              <a:t>. Не предполагает осуществление экономической деятельности в следующих сферах:</a:t>
            </a:r>
          </a:p>
          <a:p>
            <a:pPr lvl="0">
              <a:lnSpc>
                <a:spcPct val="100000"/>
              </a:lnSpc>
              <a:spcBef>
                <a:spcPts val="0"/>
              </a:spcBef>
            </a:pPr>
            <a:endParaRPr lang="ru-RU" sz="1600" dirty="0">
              <a:solidFill>
                <a:prstClr val="black"/>
              </a:solidFill>
              <a:latin typeface="Times New Roman" panose="02020603050405020304" pitchFamily="18" charset="0"/>
              <a:cs typeface="Times New Roman" panose="02020603050405020304" pitchFamily="18" charset="0"/>
            </a:endParaRPr>
          </a:p>
          <a:p>
            <a:pPr lvl="0">
              <a:lnSpc>
                <a:spcPct val="100000"/>
              </a:lnSpc>
              <a:spcBef>
                <a:spcPts val="0"/>
              </a:spcBef>
            </a:pPr>
            <a:r>
              <a:rPr lang="ru-RU" sz="1600" dirty="0">
                <a:solidFill>
                  <a:prstClr val="black"/>
                </a:solidFill>
                <a:latin typeface="Times New Roman" panose="02020603050405020304" pitchFamily="18" charset="0"/>
                <a:cs typeface="Times New Roman" panose="02020603050405020304" pitchFamily="18" charset="0"/>
              </a:rPr>
              <a:t>по организации и проведению азартных игр и заключению пари, по организации и проведению лотерей;</a:t>
            </a:r>
          </a:p>
          <a:p>
            <a:pPr lvl="0">
              <a:lnSpc>
                <a:spcPct val="100000"/>
              </a:lnSpc>
              <a:spcBef>
                <a:spcPts val="0"/>
              </a:spcBef>
            </a:pPr>
            <a:endParaRPr lang="ru-RU" sz="1600" dirty="0">
              <a:solidFill>
                <a:prstClr val="black"/>
              </a:solidFill>
              <a:latin typeface="Times New Roman" panose="02020603050405020304" pitchFamily="18" charset="0"/>
              <a:cs typeface="Times New Roman" panose="02020603050405020304" pitchFamily="18" charset="0"/>
            </a:endParaRPr>
          </a:p>
          <a:p>
            <a:pPr lvl="0">
              <a:lnSpc>
                <a:spcPct val="100000"/>
              </a:lnSpc>
              <a:spcBef>
                <a:spcPts val="0"/>
              </a:spcBef>
            </a:pPr>
            <a:r>
              <a:rPr lang="ru-RU" sz="1600" dirty="0">
                <a:solidFill>
                  <a:prstClr val="black"/>
                </a:solidFill>
                <a:latin typeface="Times New Roman" panose="02020603050405020304" pitchFamily="18" charset="0"/>
                <a:cs typeface="Times New Roman" panose="02020603050405020304" pitchFamily="18" charset="0"/>
              </a:rPr>
              <a:t>оптовой и розничной торговли, за исключением деятельности оптовых сельскохозяйственных рынков;</a:t>
            </a:r>
          </a:p>
          <a:p>
            <a:pPr lvl="0">
              <a:lnSpc>
                <a:spcPct val="100000"/>
              </a:lnSpc>
              <a:spcBef>
                <a:spcPts val="0"/>
              </a:spcBef>
            </a:pPr>
            <a:endParaRPr lang="ru-RU" sz="1600" dirty="0">
              <a:solidFill>
                <a:prstClr val="black"/>
              </a:solidFill>
              <a:latin typeface="Times New Roman" panose="02020603050405020304" pitchFamily="18" charset="0"/>
              <a:cs typeface="Times New Roman" panose="02020603050405020304" pitchFamily="18" charset="0"/>
            </a:endParaRPr>
          </a:p>
          <a:p>
            <a:pPr lvl="0">
              <a:lnSpc>
                <a:spcPct val="100000"/>
              </a:lnSpc>
              <a:spcBef>
                <a:spcPts val="0"/>
              </a:spcBef>
            </a:pPr>
            <a:r>
              <a:rPr lang="ru-RU" sz="1600" dirty="0">
                <a:solidFill>
                  <a:prstClr val="black"/>
                </a:solidFill>
                <a:latin typeface="Times New Roman" panose="02020603050405020304" pitchFamily="18" charset="0"/>
                <a:cs typeface="Times New Roman" panose="02020603050405020304" pitchFamily="18" charset="0"/>
              </a:rPr>
              <a:t>производства подакцизных товаров, за исключением производства нефтепродуктов, а также производства вина из винограда и производства дистиллированных питьевых алкогольных напитков из виноматериалов:</a:t>
            </a:r>
          </a:p>
          <a:p>
            <a:pPr lvl="0">
              <a:lnSpc>
                <a:spcPct val="100000"/>
              </a:lnSpc>
              <a:spcBef>
                <a:spcPts val="0"/>
              </a:spcBef>
            </a:pPr>
            <a:endParaRPr lang="ru-RU" sz="1600" dirty="0">
              <a:solidFill>
                <a:prstClr val="black"/>
              </a:solidFill>
              <a:latin typeface="Times New Roman" panose="02020603050405020304" pitchFamily="18" charset="0"/>
              <a:cs typeface="Times New Roman" panose="02020603050405020304" pitchFamily="18" charset="0"/>
            </a:endParaRPr>
          </a:p>
          <a:p>
            <a:pPr lvl="0">
              <a:lnSpc>
                <a:spcPct val="100000"/>
              </a:lnSpc>
              <a:spcBef>
                <a:spcPts val="0"/>
              </a:spcBef>
            </a:pPr>
            <a:r>
              <a:rPr lang="ru-RU" sz="1600" dirty="0">
                <a:solidFill>
                  <a:prstClr val="black"/>
                </a:solidFill>
                <a:latin typeface="Times New Roman" panose="02020603050405020304" pitchFamily="18" charset="0"/>
                <a:cs typeface="Times New Roman" panose="02020603050405020304" pitchFamily="18" charset="0"/>
              </a:rPr>
              <a:t>долевого строительства многоквартирных домов и иных объектов недвижимости.</a:t>
            </a:r>
          </a:p>
          <a:p>
            <a:endParaRPr lang="ru-RU" dirty="0"/>
          </a:p>
        </p:txBody>
      </p:sp>
    </p:spTree>
    <p:extLst>
      <p:ext uri="{BB962C8B-B14F-4D97-AF65-F5344CB8AC3E}">
        <p14:creationId xmlns:p14="http://schemas.microsoft.com/office/powerpoint/2010/main" val="364947018"/>
      </p:ext>
    </p:extLst>
  </p:cSld>
  <p:clrMapOvr>
    <a:masterClrMapping/>
  </p:clrMapOvr>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304</TotalTime>
  <Words>2208</Words>
  <Application>Microsoft Office PowerPoint</Application>
  <PresentationFormat>Произвольный</PresentationFormat>
  <Paragraphs>218</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Грань</vt:lpstr>
      <vt:lpstr>Государственная поддержка  субъектов инвестиционной  деятельности в Краснодарском крае</vt:lpstr>
      <vt:lpstr>Закон Краснодарского края от 2 июля 2004 года № 731-КЗ  «О стимулировании инвестиционной деятельности в Краснодарском крае» </vt:lpstr>
      <vt:lpstr>Одобрение инвестиционных проектов и включение в реестр стратегических инвестиционных проектов</vt:lpstr>
      <vt:lpstr>Налоговые льготы (ч.2 ст.3 Закона Краснодарского края № 620-кз):</vt:lpstr>
      <vt:lpstr>Налоговые льготы (ч.2 ст.3 Закона Краснодарского края № 620-кз):</vt:lpstr>
      <vt:lpstr>Налоговые льготы (ч.2 ст.3 Закона Краснодарского края № 620-кз):</vt:lpstr>
      <vt:lpstr>Налоговые льготы (пункты 11,12 ст. 1Закона Краснодарского края № 1378-кз):</vt:lpstr>
      <vt:lpstr>Условия присвоения инвестиционному проекту статуса одобренного: </vt:lpstr>
      <vt:lpstr>Условия присвоения инвестиционному проекту статуса одобренного: </vt:lpstr>
      <vt:lpstr>Условия включения инвестиционного проекта в реестр стратегических инвестиционных проектов: </vt:lpstr>
      <vt:lpstr>Условия включения инвестиционного проекта в реестр стратегических инвестиционных проектов: </vt:lpstr>
      <vt:lpstr>Документы претендента:</vt:lpstr>
      <vt:lpstr>Документы претендента:</vt:lpstr>
      <vt:lpstr>Документы претендента:</vt:lpstr>
      <vt:lpstr>Документы претендента:</vt:lpstr>
      <vt:lpstr>Документы претендента:</vt:lpstr>
      <vt:lpstr>Макет бизнес-плана, представляемого инвестором на государственную поддержку, и требования к нему </vt:lpstr>
      <vt:lpstr>Структура бизнес-плана: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Государственная поддержка субъектов инвестиционной  деятельности в Краснодарском крае</dc:title>
  <dc:creator>Лукашева Ольга Викторовна</dc:creator>
  <cp:lastModifiedBy>user63</cp:lastModifiedBy>
  <cp:revision>48</cp:revision>
  <cp:lastPrinted>2018-04-19T12:21:24Z</cp:lastPrinted>
  <dcterms:created xsi:type="dcterms:W3CDTF">2018-04-18T14:59:39Z</dcterms:created>
  <dcterms:modified xsi:type="dcterms:W3CDTF">2018-07-09T07:43:49Z</dcterms:modified>
</cp:coreProperties>
</file>